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256" r:id="rId2"/>
    <p:sldId id="708" r:id="rId3"/>
    <p:sldId id="587" r:id="rId4"/>
    <p:sldId id="588" r:id="rId5"/>
    <p:sldId id="674" r:id="rId6"/>
    <p:sldId id="675" r:id="rId7"/>
    <p:sldId id="676" r:id="rId8"/>
    <p:sldId id="693" r:id="rId9"/>
    <p:sldId id="520" r:id="rId10"/>
    <p:sldId id="525" r:id="rId11"/>
    <p:sldId id="705" r:id="rId12"/>
    <p:sldId id="555" r:id="rId13"/>
    <p:sldId id="701" r:id="rId14"/>
    <p:sldId id="557" r:id="rId15"/>
    <p:sldId id="582" r:id="rId16"/>
    <p:sldId id="583" r:id="rId17"/>
    <p:sldId id="584" r:id="rId18"/>
    <p:sldId id="585" r:id="rId19"/>
    <p:sldId id="609" r:id="rId20"/>
    <p:sldId id="556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703" r:id="rId30"/>
    <p:sldId id="704" r:id="rId31"/>
    <p:sldId id="566" r:id="rId32"/>
    <p:sldId id="567" r:id="rId33"/>
    <p:sldId id="568" r:id="rId34"/>
    <p:sldId id="569" r:id="rId35"/>
    <p:sldId id="702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608" r:id="rId49"/>
    <p:sldId id="586" r:id="rId50"/>
    <p:sldId id="589" r:id="rId51"/>
    <p:sldId id="590" r:id="rId52"/>
    <p:sldId id="591" r:id="rId53"/>
    <p:sldId id="607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606" r:id="rId62"/>
    <p:sldId id="599" r:id="rId63"/>
    <p:sldId id="605" r:id="rId64"/>
    <p:sldId id="600" r:id="rId65"/>
    <p:sldId id="601" r:id="rId66"/>
    <p:sldId id="602" r:id="rId67"/>
    <p:sldId id="603" r:id="rId68"/>
    <p:sldId id="604" r:id="rId69"/>
    <p:sldId id="610" r:id="rId70"/>
    <p:sldId id="611" r:id="rId71"/>
    <p:sldId id="613" r:id="rId72"/>
    <p:sldId id="612" r:id="rId73"/>
    <p:sldId id="614" r:id="rId74"/>
    <p:sldId id="615" r:id="rId75"/>
    <p:sldId id="616" r:id="rId76"/>
    <p:sldId id="618" r:id="rId77"/>
    <p:sldId id="617" r:id="rId78"/>
    <p:sldId id="697" r:id="rId79"/>
    <p:sldId id="698" r:id="rId80"/>
    <p:sldId id="699" r:id="rId81"/>
    <p:sldId id="700" r:id="rId82"/>
    <p:sldId id="625" r:id="rId83"/>
    <p:sldId id="620" r:id="rId84"/>
    <p:sldId id="619" r:id="rId85"/>
    <p:sldId id="621" r:id="rId86"/>
    <p:sldId id="622" r:id="rId87"/>
    <p:sldId id="623" r:id="rId88"/>
    <p:sldId id="624" r:id="rId89"/>
    <p:sldId id="626" r:id="rId90"/>
    <p:sldId id="627" r:id="rId91"/>
    <p:sldId id="634" r:id="rId92"/>
    <p:sldId id="628" r:id="rId93"/>
    <p:sldId id="635" r:id="rId94"/>
    <p:sldId id="629" r:id="rId95"/>
    <p:sldId id="636" r:id="rId96"/>
    <p:sldId id="630" r:id="rId97"/>
    <p:sldId id="637" r:id="rId98"/>
    <p:sldId id="633" r:id="rId99"/>
    <p:sldId id="638" r:id="rId100"/>
    <p:sldId id="632" r:id="rId101"/>
    <p:sldId id="631" r:id="rId102"/>
    <p:sldId id="647" r:id="rId103"/>
    <p:sldId id="648" r:id="rId104"/>
    <p:sldId id="646" r:id="rId105"/>
    <p:sldId id="696" r:id="rId106"/>
    <p:sldId id="695" r:id="rId107"/>
    <p:sldId id="677" r:id="rId108"/>
    <p:sldId id="678" r:id="rId109"/>
    <p:sldId id="679" r:id="rId110"/>
    <p:sldId id="680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89" r:id="rId120"/>
    <p:sldId id="690" r:id="rId121"/>
    <p:sldId id="279" r:id="rId122"/>
    <p:sldId id="691" r:id="rId123"/>
    <p:sldId id="281" r:id="rId124"/>
    <p:sldId id="282" r:id="rId125"/>
    <p:sldId id="283" r:id="rId126"/>
    <p:sldId id="284" r:id="rId127"/>
    <p:sldId id="694" r:id="rId128"/>
    <p:sldId id="639" r:id="rId129"/>
    <p:sldId id="640" r:id="rId130"/>
    <p:sldId id="266" r:id="rId131"/>
    <p:sldId id="280" r:id="rId132"/>
    <p:sldId id="267" r:id="rId133"/>
    <p:sldId id="268" r:id="rId134"/>
    <p:sldId id="269" r:id="rId135"/>
    <p:sldId id="270" r:id="rId136"/>
    <p:sldId id="271" r:id="rId137"/>
    <p:sldId id="272" r:id="rId138"/>
    <p:sldId id="273" r:id="rId139"/>
    <p:sldId id="274" r:id="rId140"/>
    <p:sldId id="275" r:id="rId141"/>
    <p:sldId id="276" r:id="rId142"/>
    <p:sldId id="277" r:id="rId143"/>
    <p:sldId id="278" r:id="rId144"/>
    <p:sldId id="692" r:id="rId145"/>
    <p:sldId id="706" r:id="rId146"/>
    <p:sldId id="642" r:id="rId147"/>
    <p:sldId id="641" r:id="rId148"/>
    <p:sldId id="643" r:id="rId149"/>
    <p:sldId id="644" r:id="rId150"/>
    <p:sldId id="645" r:id="rId151"/>
    <p:sldId id="649" r:id="rId152"/>
    <p:sldId id="650" r:id="rId153"/>
    <p:sldId id="651" r:id="rId154"/>
    <p:sldId id="652" r:id="rId155"/>
    <p:sldId id="655" r:id="rId156"/>
    <p:sldId id="654" r:id="rId157"/>
    <p:sldId id="656" r:id="rId158"/>
    <p:sldId id="653" r:id="rId159"/>
    <p:sldId id="657" r:id="rId160"/>
    <p:sldId id="658" r:id="rId161"/>
    <p:sldId id="659" r:id="rId162"/>
    <p:sldId id="660" r:id="rId163"/>
    <p:sldId id="661" r:id="rId164"/>
    <p:sldId id="662" r:id="rId165"/>
    <p:sldId id="663" r:id="rId166"/>
    <p:sldId id="664" r:id="rId167"/>
    <p:sldId id="665" r:id="rId168"/>
    <p:sldId id="666" r:id="rId169"/>
    <p:sldId id="667" r:id="rId170"/>
    <p:sldId id="668" r:id="rId171"/>
    <p:sldId id="669" r:id="rId172"/>
    <p:sldId id="670" r:id="rId173"/>
    <p:sldId id="671" r:id="rId174"/>
    <p:sldId id="672" r:id="rId175"/>
    <p:sldId id="673" r:id="rId176"/>
    <p:sldId id="707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BA1"/>
    <a:srgbClr val="FF7F85"/>
    <a:srgbClr val="247798"/>
    <a:srgbClr val="F9F9F9"/>
    <a:srgbClr val="FFFFFF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DA4A3-40AB-4727-AD3D-0EC352D20837}" v="44" dt="2021-10-10T18:14:34.10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85899" autoAdjust="0"/>
  </p:normalViewPr>
  <p:slideViewPr>
    <p:cSldViewPr snapToGrid="0">
      <p:cViewPr varScale="1">
        <p:scale>
          <a:sx n="94" d="100"/>
          <a:sy n="94" d="100"/>
        </p:scale>
        <p:origin x="396" y="78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10-Oct-21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5451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8157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109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40328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4583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261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59324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282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8378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582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986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9370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899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4377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119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49044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25849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6016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191711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1087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28065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676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126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7056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7639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137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53328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2022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08691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134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3044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135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6916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136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13351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137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841088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138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89912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139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06847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140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2072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4540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14796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142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1439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F292A-E30E-4D68-8236-506C0C41B16C}" type="slidenum">
              <a:rPr lang="ro-RO" smtClean="0"/>
              <a:pPr>
                <a:defRPr/>
              </a:pPr>
              <a:t>143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3567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157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878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279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98693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8671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290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1962 – 1963</a:t>
            </a:r>
          </a:p>
          <a:p>
            <a:r>
              <a:rPr lang="en-US" dirty="0"/>
              <a:t>It works with multiple computers.</a:t>
            </a:r>
          </a:p>
          <a:p>
            <a:r>
              <a:rPr lang="en-US" dirty="0"/>
              <a:t>http://www.cs.utexas.edu/users/EWD/index01xx.html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84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2156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291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15887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9335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5867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84549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2352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6256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88377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4391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9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873324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8783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1543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301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2584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5209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2386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4416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07309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6711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9695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90763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3665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558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204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8838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77284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74886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51123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8004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Arhitecturi Paralele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3005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5039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3801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55314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14794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24976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9734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2787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5523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2686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30689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73598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855015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11198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15931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97347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4515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4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7189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12331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80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3903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498330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856385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2734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290650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85553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80937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817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42551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58760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921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45250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07117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4344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6388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6586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3366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741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36140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5928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78800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7249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1755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7003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69288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97446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16775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59091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01794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29278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8163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93419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951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606610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66513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71406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192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37460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35854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4243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176215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392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565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27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2623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5983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2968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016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886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1759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223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96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589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1440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2562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383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800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699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4148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2827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3627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24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007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6558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6851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49552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952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7398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9563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1706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4885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86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3491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2233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8454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3686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93196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8434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823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3270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9422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14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8627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7843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4569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31946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083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5970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6444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9915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371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071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885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146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120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33656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2676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6506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5824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4586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2016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97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39252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723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810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501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5540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455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53648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5993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80646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30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340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6006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83179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730120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7591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9301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88768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08438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67366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554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38" Type="http://schemas.openxmlformats.org/officeDocument/2006/relationships/slideLayout" Target="../slideLayouts/slideLayout138.xml"/><Relationship Id="rId154" Type="http://schemas.openxmlformats.org/officeDocument/2006/relationships/slideLayout" Target="../slideLayouts/slideLayout154.xml"/><Relationship Id="rId159" Type="http://schemas.openxmlformats.org/officeDocument/2006/relationships/slideLayout" Target="../slideLayouts/slideLayout159.xml"/><Relationship Id="rId175" Type="http://schemas.openxmlformats.org/officeDocument/2006/relationships/slideLayout" Target="../slideLayouts/slideLayout175.xml"/><Relationship Id="rId170" Type="http://schemas.openxmlformats.org/officeDocument/2006/relationships/slideLayout" Target="../slideLayouts/slideLayout170.xml"/><Relationship Id="rId191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144" Type="http://schemas.openxmlformats.org/officeDocument/2006/relationships/slideLayout" Target="../slideLayouts/slideLayout144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65" Type="http://schemas.openxmlformats.org/officeDocument/2006/relationships/slideLayout" Target="../slideLayouts/slideLayout165.xml"/><Relationship Id="rId181" Type="http://schemas.openxmlformats.org/officeDocument/2006/relationships/slideLayout" Target="../slideLayouts/slideLayout181.xml"/><Relationship Id="rId186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55" Type="http://schemas.openxmlformats.org/officeDocument/2006/relationships/slideLayout" Target="../slideLayouts/slideLayout155.xml"/><Relationship Id="rId171" Type="http://schemas.openxmlformats.org/officeDocument/2006/relationships/slideLayout" Target="../slideLayouts/slideLayout171.xml"/><Relationship Id="rId176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82" Type="http://schemas.openxmlformats.org/officeDocument/2006/relationships/slideLayout" Target="../slideLayouts/slideLayout182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72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0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91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  <p:sldLayoutId id="2147483726" r:id="rId73"/>
    <p:sldLayoutId id="2147483727" r:id="rId74"/>
    <p:sldLayoutId id="2147483728" r:id="rId75"/>
    <p:sldLayoutId id="2147483729" r:id="rId76"/>
    <p:sldLayoutId id="2147483730" r:id="rId77"/>
    <p:sldLayoutId id="2147483731" r:id="rId78"/>
    <p:sldLayoutId id="2147483732" r:id="rId79"/>
    <p:sldLayoutId id="2147483733" r:id="rId80"/>
    <p:sldLayoutId id="2147483734" r:id="rId81"/>
    <p:sldLayoutId id="2147483735" r:id="rId82"/>
    <p:sldLayoutId id="2147483736" r:id="rId83"/>
    <p:sldLayoutId id="2147483737" r:id="rId84"/>
    <p:sldLayoutId id="2147483738" r:id="rId85"/>
    <p:sldLayoutId id="2147483739" r:id="rId86"/>
    <p:sldLayoutId id="2147483740" r:id="rId87"/>
    <p:sldLayoutId id="2147483741" r:id="rId88"/>
    <p:sldLayoutId id="2147483742" r:id="rId89"/>
    <p:sldLayoutId id="2147483743" r:id="rId90"/>
    <p:sldLayoutId id="2147483744" r:id="rId91"/>
    <p:sldLayoutId id="2147483745" r:id="rId92"/>
    <p:sldLayoutId id="2147483746" r:id="rId93"/>
    <p:sldLayoutId id="2147483747" r:id="rId94"/>
    <p:sldLayoutId id="2147483748" r:id="rId95"/>
    <p:sldLayoutId id="2147483749" r:id="rId96"/>
    <p:sldLayoutId id="2147483750" r:id="rId97"/>
    <p:sldLayoutId id="2147483751" r:id="rId98"/>
    <p:sldLayoutId id="2147483752" r:id="rId99"/>
    <p:sldLayoutId id="2147483753" r:id="rId100"/>
    <p:sldLayoutId id="2147483754" r:id="rId101"/>
    <p:sldLayoutId id="2147483755" r:id="rId102"/>
    <p:sldLayoutId id="2147483756" r:id="rId103"/>
    <p:sldLayoutId id="2147483757" r:id="rId104"/>
    <p:sldLayoutId id="2147483758" r:id="rId105"/>
    <p:sldLayoutId id="2147483759" r:id="rId106"/>
    <p:sldLayoutId id="2147483760" r:id="rId107"/>
    <p:sldLayoutId id="2147483761" r:id="rId108"/>
    <p:sldLayoutId id="2147483762" r:id="rId109"/>
    <p:sldLayoutId id="2147483763" r:id="rId110"/>
    <p:sldLayoutId id="2147483764" r:id="rId111"/>
    <p:sldLayoutId id="2147483765" r:id="rId112"/>
    <p:sldLayoutId id="2147483766" r:id="rId113"/>
    <p:sldLayoutId id="2147483767" r:id="rId114"/>
    <p:sldLayoutId id="2147483768" r:id="rId115"/>
    <p:sldLayoutId id="2147483769" r:id="rId116"/>
    <p:sldLayoutId id="2147483770" r:id="rId117"/>
    <p:sldLayoutId id="2147483771" r:id="rId118"/>
    <p:sldLayoutId id="2147483772" r:id="rId119"/>
    <p:sldLayoutId id="2147483773" r:id="rId120"/>
    <p:sldLayoutId id="2147483774" r:id="rId121"/>
    <p:sldLayoutId id="2147483775" r:id="rId122"/>
    <p:sldLayoutId id="2147483776" r:id="rId123"/>
    <p:sldLayoutId id="2147483777" r:id="rId124"/>
    <p:sldLayoutId id="2147483778" r:id="rId125"/>
    <p:sldLayoutId id="2147483779" r:id="rId126"/>
    <p:sldLayoutId id="2147483780" r:id="rId127"/>
    <p:sldLayoutId id="2147483781" r:id="rId128"/>
    <p:sldLayoutId id="2147483782" r:id="rId129"/>
    <p:sldLayoutId id="2147483783" r:id="rId130"/>
    <p:sldLayoutId id="2147483784" r:id="rId131"/>
    <p:sldLayoutId id="2147483785" r:id="rId132"/>
    <p:sldLayoutId id="2147483786" r:id="rId133"/>
    <p:sldLayoutId id="2147483787" r:id="rId134"/>
    <p:sldLayoutId id="2147483788" r:id="rId135"/>
    <p:sldLayoutId id="2147483789" r:id="rId136"/>
    <p:sldLayoutId id="2147483790" r:id="rId137"/>
    <p:sldLayoutId id="2147483791" r:id="rId138"/>
    <p:sldLayoutId id="2147483792" r:id="rId139"/>
    <p:sldLayoutId id="2147483793" r:id="rId140"/>
    <p:sldLayoutId id="2147483794" r:id="rId141"/>
    <p:sldLayoutId id="2147483795" r:id="rId142"/>
    <p:sldLayoutId id="2147483796" r:id="rId143"/>
    <p:sldLayoutId id="2147483797" r:id="rId144"/>
    <p:sldLayoutId id="2147483798" r:id="rId145"/>
    <p:sldLayoutId id="2147483799" r:id="rId146"/>
    <p:sldLayoutId id="2147483800" r:id="rId147"/>
    <p:sldLayoutId id="2147483801" r:id="rId148"/>
    <p:sldLayoutId id="2147483802" r:id="rId149"/>
    <p:sldLayoutId id="2147483803" r:id="rId150"/>
    <p:sldLayoutId id="2147483804" r:id="rId151"/>
    <p:sldLayoutId id="2147483805" r:id="rId152"/>
    <p:sldLayoutId id="2147483806" r:id="rId153"/>
    <p:sldLayoutId id="2147483807" r:id="rId154"/>
    <p:sldLayoutId id="2147483808" r:id="rId155"/>
    <p:sldLayoutId id="2147483809" r:id="rId156"/>
    <p:sldLayoutId id="2147483810" r:id="rId157"/>
    <p:sldLayoutId id="2147483811" r:id="rId158"/>
    <p:sldLayoutId id="2147483812" r:id="rId159"/>
    <p:sldLayoutId id="2147483813" r:id="rId160"/>
    <p:sldLayoutId id="2147483814" r:id="rId161"/>
    <p:sldLayoutId id="2147483815" r:id="rId162"/>
    <p:sldLayoutId id="2147483816" r:id="rId163"/>
    <p:sldLayoutId id="2147483817" r:id="rId164"/>
    <p:sldLayoutId id="2147483818" r:id="rId165"/>
    <p:sldLayoutId id="2147483819" r:id="rId166"/>
    <p:sldLayoutId id="2147483820" r:id="rId167"/>
    <p:sldLayoutId id="2147483821" r:id="rId168"/>
    <p:sldLayoutId id="2147483822" r:id="rId169"/>
    <p:sldLayoutId id="2147483823" r:id="rId170"/>
    <p:sldLayoutId id="2147483824" r:id="rId171"/>
    <p:sldLayoutId id="2147483825" r:id="rId172"/>
    <p:sldLayoutId id="2147483826" r:id="rId173"/>
    <p:sldLayoutId id="2147483827" r:id="rId174"/>
    <p:sldLayoutId id="2147483828" r:id="rId175"/>
    <p:sldLayoutId id="2147483829" r:id="rId176"/>
    <p:sldLayoutId id="2147483830" r:id="rId177"/>
    <p:sldLayoutId id="2147483831" r:id="rId178"/>
    <p:sldLayoutId id="2147483832" r:id="rId179"/>
    <p:sldLayoutId id="2147483833" r:id="rId180"/>
    <p:sldLayoutId id="2147483834" r:id="rId181"/>
    <p:sldLayoutId id="2147483835" r:id="rId182"/>
    <p:sldLayoutId id="2147483836" r:id="rId183"/>
    <p:sldLayoutId id="2147483837" r:id="rId184"/>
    <p:sldLayoutId id="2147483838" r:id="rId185"/>
    <p:sldLayoutId id="2147483839" r:id="rId186"/>
    <p:sldLayoutId id="2147483840" r:id="rId18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6.xml"/><Relationship Id="rId4" Type="http://schemas.openxmlformats.org/officeDocument/2006/relationships/image" Target="../media/image1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9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0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1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4.xml"/><Relationship Id="rId5" Type="http://schemas.openxmlformats.org/officeDocument/2006/relationships/image" Target="../media/image20.png"/><Relationship Id="rId4" Type="http://schemas.openxmlformats.org/officeDocument/2006/relationships/hyperlink" Target="https://greenteapress.com/wp/semaphores/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11.jpg"/><Relationship Id="rId4" Type="http://schemas.openxmlformats.org/officeDocument/2006/relationships/image" Target="../media/image10.tm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3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ro-RO" altLang="en-US" sz="3200" dirty="0" err="1">
                <a:ea typeface="ＭＳ Ｐゴシック" panose="020B0600070205080204" pitchFamily="34" charset="-128"/>
              </a:rPr>
              <a:t>Pthread</a:t>
            </a:r>
            <a:r>
              <a:rPr lang="ro-RO" altLang="en-US" sz="3200" dirty="0">
                <a:ea typeface="ＭＳ Ｐゴシック" panose="020B0600070205080204" pitchFamily="34" charset="-128"/>
              </a:rPr>
              <a:t> + Primitive sincronizare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BB1-B290-42D4-8659-382171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Notații</a:t>
            </a:r>
            <a:r>
              <a:rPr lang="en-US" dirty="0"/>
              <a:t> </a:t>
            </a:r>
            <a:r>
              <a:rPr lang="en-US" dirty="0" err="1"/>
              <a:t>pseudocod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333E-6CE6-40C7-B4C2-C508ECC7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548093"/>
            <a:ext cx="8524875" cy="509111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co 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[</a:t>
            </a:r>
            <a:r>
              <a:rPr lang="en-US" sz="3200" dirty="0" err="1">
                <a:latin typeface="Courier New" pitchFamily="49" charset="0"/>
                <a:cs typeface="Times New Roman" pitchFamily="18" charset="0"/>
              </a:rPr>
              <a:t>cuantificator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]{</a:t>
            </a:r>
            <a:r>
              <a:rPr lang="en-US" sz="3200" dirty="0" err="1">
                <a:latin typeface="Courier New" pitchFamily="49" charset="0"/>
                <a:cs typeface="Times New Roman" pitchFamily="18" charset="0"/>
              </a:rPr>
              <a:t>Sj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}</a:t>
            </a: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 </a:t>
            </a:r>
          </a:p>
          <a:p>
            <a:pPr>
              <a:buFontTx/>
              <a:buNone/>
            </a:pPr>
            <a:r>
              <a:rPr lang="en-US" sz="3200" dirty="0"/>
              <a:t>Ex. 2:</a:t>
            </a:r>
          </a:p>
          <a:p>
            <a:pPr>
              <a:buFontTx/>
              <a:buNone/>
            </a:pPr>
            <a:r>
              <a:rPr lang="en-US" sz="3200" dirty="0"/>
              <a:t>	 	</a:t>
            </a:r>
            <a:r>
              <a:rPr lang="en-US" sz="3200" b="1" dirty="0">
                <a:latin typeface="Courier New" pitchFamily="49" charset="0"/>
              </a:rPr>
              <a:t>co</a:t>
            </a:r>
            <a:r>
              <a:rPr lang="en-US" sz="3200" dirty="0">
                <a:latin typeface="Courier New" pitchFamily="49" charset="0"/>
              </a:rPr>
              <a:t> [j=1 </a:t>
            </a:r>
            <a:r>
              <a:rPr lang="en-US" sz="3200" b="1" dirty="0">
                <a:latin typeface="Courier New" pitchFamily="49" charset="0"/>
              </a:rPr>
              <a:t>to</a:t>
            </a:r>
            <a:r>
              <a:rPr lang="en-US" sz="3200" dirty="0">
                <a:latin typeface="Courier New" pitchFamily="49" charset="0"/>
              </a:rPr>
              <a:t> n] {a[j]=0; b[j]=0;}</a:t>
            </a:r>
            <a:endParaRPr lang="en-US" sz="3200" dirty="0"/>
          </a:p>
          <a:p>
            <a:pPr>
              <a:buFontTx/>
              <a:buNone/>
            </a:pPr>
            <a:endParaRPr lang="en-US" b="1" dirty="0">
              <a:solidFill>
                <a:srgbClr val="C00000"/>
              </a:solidFill>
              <a:latin typeface="Courier New" pitchFamily="49" charset="0"/>
              <a:cs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00801-8873-483F-9EB8-C3343D69B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83681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31546" y="374765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1607" y="430722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326EA-B05B-4F8C-9065-84DFE7ADE4DF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C6A79-6821-47E4-A057-5C6500691D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6894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31546" y="374765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1607" y="430722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 rot="1263129">
            <a:off x="3436970" y="1790240"/>
            <a:ext cx="49279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IMPOSSIBLE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9FE0F-E22C-4999-B7C7-B18F430D2B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56760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723" y="1290889"/>
            <a:ext cx="7901450" cy="33090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o-RO" sz="5400" dirty="0"/>
              <a:t>ÎN</a:t>
            </a:r>
            <a:r>
              <a:rPr lang="en-US" sz="5400" dirty="0"/>
              <a:t> MAIN</a:t>
            </a:r>
          </a:p>
          <a:p>
            <a:pPr marL="0" indent="0">
              <a:buNone/>
            </a:pPr>
            <a:r>
              <a:rPr lang="ro-RO" sz="3200" dirty="0"/>
              <a:t>Înainte de a porni </a:t>
            </a:r>
            <a:r>
              <a:rPr lang="ro-RO" sz="3200" dirty="0" err="1"/>
              <a:t>thread</a:t>
            </a:r>
            <a:r>
              <a:rPr lang="ro-RO" sz="3200" dirty="0"/>
              <a:t>-urile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US" sz="3200" dirty="0" err="1"/>
              <a:t>pthread_mutex_t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; </a:t>
            </a:r>
          </a:p>
          <a:p>
            <a:pPr marL="0" indent="0">
              <a:buNone/>
            </a:pPr>
            <a:r>
              <a:rPr lang="en-US" sz="3200" dirty="0" err="1"/>
              <a:t>pthread_mutex_init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, NULL);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70712-38C9-4A23-82B4-E1A171A8F3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455286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725" y="2080160"/>
            <a:ext cx="7901450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pthread_mutex_t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2">
                    <a:lumMod val="90000"/>
                  </a:schemeClr>
                </a:solidFill>
              </a:rPr>
              <a:t>mutex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; 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pthread_mutex_init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sz="3200" b="1" dirty="0">
                <a:solidFill>
                  <a:schemeClr val="bg2">
                    <a:lumMod val="90000"/>
                  </a:schemeClr>
                </a:solidFill>
              </a:rPr>
              <a:t>mutex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sz="3200" dirty="0"/>
              <a:t>NULL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57A65-03D3-49C9-B035-D1B892C8797E}"/>
              </a:ext>
            </a:extLst>
          </p:cNvPr>
          <p:cNvSpPr txBox="1"/>
          <p:nvPr/>
        </p:nvSpPr>
        <p:spPr>
          <a:xfrm>
            <a:off x="4368801" y="3796189"/>
            <a:ext cx="5067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Poate fi folosit să anunțe că acest </a:t>
            </a:r>
            <a:r>
              <a:rPr lang="ro-RO" sz="2800" dirty="0" err="1"/>
              <a:t>mutex</a:t>
            </a:r>
            <a:r>
              <a:rPr lang="ro-RO" sz="2800" dirty="0"/>
              <a:t> e împărțit mai multor procese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865EF-3440-4CF3-8E44-29152A5E32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688864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226" y="1927760"/>
            <a:ext cx="6323475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pthread_mutex_lock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 </a:t>
            </a: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dirty="0" err="1"/>
              <a:t>pthread_mutex_unlock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47D05-3CF4-4F65-A39C-B88B3F657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22016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CBC6-CB99-4772-AD60-6FDBAE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Mutex</a:t>
            </a:r>
            <a:r>
              <a:rPr lang="ro-RO" dirty="0"/>
              <a:t>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EB53E-19C4-4988-8B3C-1A89BE87B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275" y="1329390"/>
            <a:ext cx="7901450" cy="3309054"/>
          </a:xfrm>
        </p:spPr>
        <p:txBody>
          <a:bodyPr/>
          <a:lstStyle/>
          <a:p>
            <a:pPr marL="0" indent="0">
              <a:buNone/>
            </a:pPr>
            <a:r>
              <a:rPr lang="ro-RO" sz="5400" dirty="0"/>
              <a:t>ÎN</a:t>
            </a:r>
            <a:r>
              <a:rPr lang="en-US" sz="5400" dirty="0"/>
              <a:t> MAIN</a:t>
            </a:r>
          </a:p>
          <a:p>
            <a:pPr marL="0" indent="0">
              <a:buNone/>
            </a:pPr>
            <a:r>
              <a:rPr lang="ro-RO" sz="3200" dirty="0"/>
              <a:t>După ce au terminat </a:t>
            </a:r>
            <a:r>
              <a:rPr lang="ro-RO" sz="3200" dirty="0" err="1"/>
              <a:t>thread</a:t>
            </a:r>
            <a:r>
              <a:rPr lang="ro-RO" sz="3200" dirty="0"/>
              <a:t>-urile</a:t>
            </a: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en-US" sz="3200" dirty="0" err="1"/>
              <a:t>pthread_mutex</a:t>
            </a:r>
            <a:r>
              <a:rPr lang="en-US" sz="3200" dirty="0"/>
              <a:t>_</a:t>
            </a:r>
            <a:r>
              <a:rPr lang="ro-RO" sz="3200" dirty="0" err="1"/>
              <a:t>destroy</a:t>
            </a:r>
            <a:r>
              <a:rPr lang="en-US" sz="3200" dirty="0"/>
              <a:t>(&amp;</a:t>
            </a:r>
            <a:r>
              <a:rPr lang="en-US" sz="3200" b="1" dirty="0">
                <a:solidFill>
                  <a:schemeClr val="accent1"/>
                </a:solidFill>
              </a:rPr>
              <a:t>mutex</a:t>
            </a:r>
            <a:r>
              <a:rPr lang="en-US" sz="3200" dirty="0"/>
              <a:t>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0D9D-DFC9-4655-8076-24ABA1971D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88112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D887-D79E-4364-9998-A0694CA3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BC6E-3641-4BC5-80BF-27C87E426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D88E7-0F97-4F2C-828A-AC1CF6158E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414050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AAA6-F4A5-43EB-9D18-D90A468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B3F-9A29-43CA-BC57-1D5ED526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4400" dirty="0"/>
              <a:t>ÎN</a:t>
            </a:r>
            <a:r>
              <a:rPr lang="en-US" sz="4400" dirty="0"/>
              <a:t> MAIN</a:t>
            </a:r>
          </a:p>
          <a:p>
            <a:pPr marL="0" indent="0">
              <a:buNone/>
            </a:pPr>
            <a:r>
              <a:rPr lang="ro-RO" dirty="0"/>
              <a:t>Înainte de a porni </a:t>
            </a:r>
            <a:r>
              <a:rPr lang="ro-RO" dirty="0" err="1"/>
              <a:t>thread</a:t>
            </a:r>
            <a:r>
              <a:rPr lang="ro-RO" dirty="0"/>
              <a:t>-urile</a:t>
            </a:r>
          </a:p>
          <a:p>
            <a:pPr marL="0" indent="0">
              <a:buNone/>
            </a:pPr>
            <a:r>
              <a:rPr lang="ro-RO" sz="2400" dirty="0"/>
              <a:t>		</a:t>
            </a:r>
            <a:r>
              <a:rPr lang="ro-RO" sz="2400" dirty="0" err="1"/>
              <a:t>gcc</a:t>
            </a:r>
            <a:r>
              <a:rPr lang="ro-RO" sz="2400" dirty="0"/>
              <a:t> –o executabil </a:t>
            </a:r>
            <a:r>
              <a:rPr lang="ro-RO" sz="2400" dirty="0" err="1"/>
              <a:t>cod.c</a:t>
            </a:r>
            <a:r>
              <a:rPr lang="ro-RO" sz="2400" dirty="0"/>
              <a:t> </a:t>
            </a:r>
            <a:r>
              <a:rPr lang="ro-RO" sz="2400" dirty="0">
                <a:solidFill>
                  <a:srgbClr val="00B050"/>
                </a:solidFill>
              </a:rPr>
              <a:t>–</a:t>
            </a:r>
            <a:r>
              <a:rPr lang="ro-RO" sz="2400" dirty="0" err="1">
                <a:solidFill>
                  <a:srgbClr val="00B050"/>
                </a:solidFill>
              </a:rPr>
              <a:t>lpthread</a:t>
            </a:r>
            <a:r>
              <a:rPr lang="ro-RO" sz="2400" dirty="0">
                <a:solidFill>
                  <a:srgbClr val="00B050"/>
                </a:solidFill>
              </a:rPr>
              <a:t> </a:t>
            </a:r>
            <a:r>
              <a:rPr lang="ro-RO" sz="2400" dirty="0">
                <a:solidFill>
                  <a:srgbClr val="FF6600"/>
                </a:solidFill>
              </a:rPr>
              <a:t>–</a:t>
            </a:r>
            <a:r>
              <a:rPr lang="ro-RO" sz="2400" dirty="0" err="1">
                <a:solidFill>
                  <a:srgbClr val="FF6600"/>
                </a:solidFill>
              </a:rPr>
              <a:t>lrt</a:t>
            </a:r>
            <a:endParaRPr lang="ro-RO" sz="24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r>
              <a:rPr lang="ro-RO" sz="2400" dirty="0">
                <a:solidFill>
                  <a:srgbClr val="00B050"/>
                </a:solidFill>
              </a:rPr>
              <a:t>		#include</a:t>
            </a:r>
            <a:r>
              <a:rPr lang="en-US" sz="2400" dirty="0">
                <a:solidFill>
                  <a:srgbClr val="00B050"/>
                </a:solidFill>
              </a:rPr>
              <a:t>&lt;</a:t>
            </a:r>
            <a:r>
              <a:rPr lang="en-US" sz="2400" dirty="0" err="1">
                <a:solidFill>
                  <a:srgbClr val="00B050"/>
                </a:solidFill>
              </a:rPr>
              <a:t>pthread.h</a:t>
            </a:r>
            <a:r>
              <a:rPr lang="en-US" sz="24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ro-RO" sz="2400" dirty="0">
                <a:solidFill>
                  <a:srgbClr val="FF6600"/>
                </a:solidFill>
              </a:rPr>
              <a:t>		</a:t>
            </a:r>
            <a:r>
              <a:rPr lang="en-US" sz="2400" dirty="0">
                <a:solidFill>
                  <a:srgbClr val="FF6600"/>
                </a:solidFill>
              </a:rPr>
              <a:t>#include&lt;semaphore.h&gt;</a:t>
            </a:r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_t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ro-RO" dirty="0" err="1"/>
              <a:t>semaphore_value</a:t>
            </a:r>
            <a:r>
              <a:rPr lang="en-US" dirty="0"/>
              <a:t>= </a:t>
            </a:r>
            <a:r>
              <a:rPr lang="ro-RO" b="1" dirty="0">
                <a:solidFill>
                  <a:srgbClr val="00B050"/>
                </a:solidFill>
              </a:rPr>
              <a:t>4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</a:t>
            </a:r>
            <a:r>
              <a:rPr lang="en-US" dirty="0" err="1"/>
              <a:t>init</a:t>
            </a:r>
            <a:r>
              <a:rPr lang="en-US" dirty="0"/>
              <a:t>(&amp;</a:t>
            </a:r>
            <a:r>
              <a:rPr lang="ro-RO" b="1" dirty="0">
                <a:solidFill>
                  <a:srgbClr val="FF00FF"/>
                </a:solidFill>
              </a:rPr>
              <a:t>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, </a:t>
            </a:r>
            <a:r>
              <a:rPr lang="ro-RO" dirty="0"/>
              <a:t>0</a:t>
            </a:r>
            <a:r>
              <a:rPr lang="en-US" dirty="0"/>
              <a:t>, </a:t>
            </a:r>
            <a:r>
              <a:rPr lang="ro-RO" dirty="0" err="1"/>
              <a:t>semaphore_value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FCE25-2604-469F-9E2E-809F3AC4B7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278398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649917" y="3315912"/>
            <a:ext cx="293541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P() sau </a:t>
            </a:r>
            <a:r>
              <a:rPr lang="ro-RO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Proberen</a:t>
            </a:r>
            <a:endParaRPr lang="ro-RO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ro-RO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</a:t>
            </a:r>
            <a:endParaRPr lang="en-US" sz="2400" dirty="0"/>
          </a:p>
        </p:txBody>
      </p: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FB5C88-659E-4130-AC31-2A63564370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13915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24208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25649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997E95-C700-419D-A503-C4EBAE9882B5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B7D01B66-CC57-40E9-86C2-0612A5F7C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F615344-3983-4A9E-B95E-676508B44A71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43AA1B-64E7-4C9F-B12B-6263AEF0E0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2294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901095-3AA6-4C1F-B99C-E78851839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42D9-0D91-482F-8075-14821311CD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38DBE3-10D4-4E2B-96ED-2104499A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</a:t>
            </a:r>
          </a:p>
        </p:txBody>
      </p:sp>
    </p:spTree>
    <p:extLst>
      <p:ext uri="{BB962C8B-B14F-4D97-AF65-F5344CB8AC3E}">
        <p14:creationId xmlns:p14="http://schemas.microsoft.com/office/powerpoint/2010/main" val="34526487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67429" y="338654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26369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ED8931A-8342-4356-8EB3-7ED50CE8C2A8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60EC1EDE-AF3B-4EDD-8B72-038BA9792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740099-281C-408D-807C-0F7870091CFD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B60FF-DEA6-41BE-BEBD-38755E222B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120798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323058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702917" y="327867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8302" y="398991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3844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8E20624-E38F-492E-B52A-D7CCB7BE5B69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AE4DF844-0525-4142-9E6C-37546A85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3425D5-8CC2-4EBE-963A-4DD7CCA79281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3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891A8F-B688-4D0A-A3A2-978DED04C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327891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2009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95019" y="34121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14908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4010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7809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3334" y="1395140"/>
            <a:ext cx="4286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Nu contează că doua </a:t>
            </a:r>
            <a:r>
              <a:rPr lang="ro-RO" b="1" dirty="0" err="1"/>
              <a:t>thread</a:t>
            </a:r>
            <a:r>
              <a:rPr lang="ro-RO" b="1" dirty="0"/>
              <a:t>-uri au ajuns simultan la semafor, acesta este protejat, la fel ca un </a:t>
            </a:r>
            <a:r>
              <a:rPr lang="ro-RO" b="1" dirty="0" err="1"/>
              <a:t>mutex</a:t>
            </a:r>
            <a:r>
              <a:rPr lang="en-US" b="1" dirty="0"/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E19E3F-BD1F-4DF3-9672-45B5A088E50D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6" name="Picture 2" descr="Traffic semaphore green light by laobc">
            <a:extLst>
              <a:ext uri="{FF2B5EF4-FFF2-40B4-BE49-F238E27FC236}">
                <a16:creationId xmlns:a16="http://schemas.microsoft.com/office/drawing/2014/main" id="{E0F99036-ACE6-49DB-B7C3-92B4E3C44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AEF76A-3C49-4407-88B8-103886A51D04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2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3BEAA-5199-4985-B3A6-EA4E47F883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76512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6488" y="45091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95019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34010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3159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354A469-D53C-4C3F-9297-9460239C97FF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 descr="Traffic semaphore green light by laobc">
            <a:extLst>
              <a:ext uri="{FF2B5EF4-FFF2-40B4-BE49-F238E27FC236}">
                <a16:creationId xmlns:a16="http://schemas.microsoft.com/office/drawing/2014/main" id="{A61233A1-FA52-4003-8653-A207E90D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84" y="2776524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AA24F-803E-4661-9438-7DAFBE24C4EA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1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F09113-1450-4481-8A5D-B41EED82D6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03688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6488" y="458112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4486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229189-8B24-4167-9E62-2815AC98E7A9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805EA-6A5B-4B84-ABE3-A65978327A4B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0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738CE53-7BE4-49C4-B28B-CA89BFD1D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566" y="277659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520B37-7685-4BF0-899C-59847DB0BF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29202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50851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7251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35786" y="49411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72514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4486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FD7C836-C64F-4A20-8496-9B722E386B71}"/>
              </a:ext>
            </a:extLst>
          </p:cNvPr>
          <p:cNvSpPr/>
          <p:nvPr/>
        </p:nvSpPr>
        <p:spPr>
          <a:xfrm>
            <a:off x="1649917" y="3315912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A845C6-E283-4CAB-80EB-A2B293418FFB}"/>
              </a:ext>
            </a:extLst>
          </p:cNvPr>
          <p:cNvSpPr/>
          <p:nvPr/>
        </p:nvSpPr>
        <p:spPr>
          <a:xfrm>
            <a:off x="5137859" y="3006316"/>
            <a:ext cx="449137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b="1" dirty="0">
                <a:solidFill>
                  <a:srgbClr val="00B050"/>
                </a:solidFill>
              </a:rPr>
              <a:t>0</a:t>
            </a:r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D7F5B97F-AC91-450D-AD99-0770D3EFF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566" y="277659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ADBE1-0EF1-4C25-8540-DDDBBEB867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601712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4105" y="158972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Un semafor are un set de </a:t>
            </a:r>
            <a:r>
              <a:rPr lang="ro-RO" b="1" dirty="0" err="1"/>
              <a:t>token</a:t>
            </a:r>
            <a:r>
              <a:rPr lang="ro-RO" b="1" dirty="0"/>
              <a:t>-uri</a:t>
            </a:r>
            <a:r>
              <a:rPr lang="en-US" b="1" dirty="0"/>
              <a:t>.</a:t>
            </a: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86" y="3056988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8" y="3543909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4A5D6-C34F-4708-B1AF-C368267EFF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47881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305920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303132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03132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15061" y="272217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08" y="3543909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D9EC76-B5FC-4521-8AD2-8DEABB88385D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12166-6F8E-4AAF-AE0B-D3B7530EAF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286141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45" y="3517876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E6CA083-45B7-4F76-8C91-303E4F4F71F0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6E1876-F2FE-4F66-A15C-13DAC39F11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332569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405969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affic semaphore green light by laob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025" y="2722171"/>
            <a:ext cx="540604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04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15" y="3444827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942" y="3438616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26" y="3432535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Traffic semaphore green light by lao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06" y="3432534"/>
            <a:ext cx="300678" cy="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72" y="3031323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53" y="4008472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D9B132-A849-41BC-ACA7-AF210ED0EB80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59C77-B8D1-40A2-995C-97A41951C4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4086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pthread_t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pthread_create</a:t>
            </a:r>
            <a:r>
              <a:rPr lang="en-US" dirty="0"/>
              <a:t>(&amp;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, NULL,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/>
              <a:t>,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/>
              <a:t>void *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/>
              <a:t>(void*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/>
              <a:t>)</a:t>
            </a:r>
            <a:endParaRPr lang="ro-RO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endParaRPr lang="ro-RO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pthread_join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627CA-F73C-4DB2-A873-AF50B7DA97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197402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A different way of thinking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421749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10346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43253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405969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7025" y="2722242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0504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3915" y="3444866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8942" y="3438655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352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3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4743100" y="2951963"/>
            <a:ext cx="1136877" cy="1136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00B050"/>
              </a:solidFill>
            </a:endParaRPr>
          </a:p>
        </p:txBody>
      </p:sp>
      <p:pic>
        <p:nvPicPr>
          <p:cNvPr id="2050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39" y="4088840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45" y="4045061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53" y="4008472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Spinning coin 5 by anarr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442" y="4171074"/>
            <a:ext cx="418239" cy="41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A989A04-7D0A-4AF2-B05E-F98D9ECD0773}"/>
              </a:ext>
            </a:extLst>
          </p:cNvPr>
          <p:cNvSpPr/>
          <p:nvPr/>
        </p:nvSpPr>
        <p:spPr>
          <a:xfrm>
            <a:off x="1524001" y="381463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689880-377D-4C6C-B7D0-A3215CADC5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451491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7117623" y="4248307"/>
            <a:ext cx="8462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47274CD-8FAD-402D-9A8F-728D4E4DE880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B1FA4D-17C3-4488-9CEA-8F4D742390E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CBF89-7773-434A-B48D-614A0F3BFA7B}"/>
              </a:ext>
            </a:extLst>
          </p:cNvPr>
          <p:cNvSpPr/>
          <p:nvPr/>
        </p:nvSpPr>
        <p:spPr>
          <a:xfrm>
            <a:off x="1982996" y="4942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V() sau 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Verogen</a:t>
            </a:r>
            <a:endParaRPr lang="ro-RO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ro-RO" dirty="0" err="1">
                <a:solidFill>
                  <a:srgbClr val="000000"/>
                </a:solidFill>
                <a:latin typeface="Consolas" panose="020B0609020204030204" pitchFamily="49" charset="0"/>
              </a:rPr>
              <a:t>Dijsktra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25923-3CF8-429E-9904-13BC826F3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543629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370521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272224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0B96E8E-07E8-4F60-B50A-7BCD3506D1B1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3AFC99-45A9-4F5C-B87F-955A54400D97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6D83A38F-C0E6-4646-9538-51C630FC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A63A165-0DB4-473B-A687-3EFA4AE00EF7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762F3D-59C8-40CF-83D8-F588958C3549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7467F7-475E-48B1-B893-527D8F4CA8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38004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112009" y="407707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393791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54926" y="350100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AAE539-0A79-4EA3-9240-0B0478EF2B3C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CE908E-1FB4-4387-9743-96E6B107F73C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1D07EAA1-CC4A-48E5-9622-3640094D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CD88B4D-0D17-4BF0-828A-EB6928058E01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-1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4B1B10-C949-4EF6-AE36-D72D61DA4337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399E8-6169-44AB-A822-87EF06D6A5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97006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3651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567607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6" y="3432574"/>
            <a:ext cx="300678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159D5AF-CAB2-4A91-99F1-C6F2797E7164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A4E054-131C-45FE-9026-83CCC672BE3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F2B95338-B4D9-4C51-9662-1B39B5EC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1E8448C-CBC1-4BAB-8AE1-801AC5958E50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rgbClr val="00B050"/>
                </a:solidFill>
              </a:rPr>
              <a:t>0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18C5C8-3347-4D1D-9356-1930E3106C0E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FEDBE-3376-4222-9696-9A462A90BC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8267360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49369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74068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567607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75227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398190" y="342960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5432" y="2471998"/>
            <a:ext cx="540603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7" y="3432574"/>
            <a:ext cx="300677" cy="50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A1804-DB6A-44F0-BB51-21C1E31D66F6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D7EFB8-59F4-4753-9AE1-B4B070AC8A25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C261CE-50BE-4446-B05E-1C29C2539FBF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EAD7DA-9B6F-4D03-87A7-F7C00282E9B7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E17545-F0EB-4EEA-9CF2-8F0153CCF9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73056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 – Signaling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098481" y="50851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680176" y="49369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8247662" y="475675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8845833" y="49485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9404513" y="42930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42207" y="3432575"/>
            <a:ext cx="300677" cy="50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921403" y="4752273"/>
            <a:ext cx="46511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6899615" y="4248307"/>
            <a:ext cx="1064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900DAA6-AE98-4E8C-BCB7-C9255367F7E8}"/>
              </a:ext>
            </a:extLst>
          </p:cNvPr>
          <p:cNvSpPr/>
          <p:nvPr/>
        </p:nvSpPr>
        <p:spPr>
          <a:xfrm>
            <a:off x="4182204" y="4063641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103527-D64C-4BED-A88A-5DF7D6C7F641}"/>
              </a:ext>
            </a:extLst>
          </p:cNvPr>
          <p:cNvSpPr/>
          <p:nvPr/>
        </p:nvSpPr>
        <p:spPr>
          <a:xfrm>
            <a:off x="4072489" y="4567607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sem_post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BE862F0F-C010-42E5-ACDA-CE0EB96D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7164" y="2451474"/>
            <a:ext cx="540604" cy="90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82D7ED3-0E5F-47FB-9A13-6FD621343860}"/>
              </a:ext>
            </a:extLst>
          </p:cNvPr>
          <p:cNvSpPr/>
          <p:nvPr/>
        </p:nvSpPr>
        <p:spPr>
          <a:xfrm>
            <a:off x="5253238" y="2681195"/>
            <a:ext cx="540598" cy="449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b="1" dirty="0">
                <a:solidFill>
                  <a:srgbClr val="00B050"/>
                </a:solidFill>
              </a:rPr>
              <a:t>0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A294B5-C1AB-4717-AED0-AABFC3E7665A}"/>
              </a:ext>
            </a:extLst>
          </p:cNvPr>
          <p:cNvSpPr/>
          <p:nvPr/>
        </p:nvSpPr>
        <p:spPr>
          <a:xfrm>
            <a:off x="1619011" y="2690873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 err="1">
                <a:solidFill>
                  <a:srgbClr val="6A3E3E"/>
                </a:solidFill>
                <a:latin typeface="Consolas" panose="020B0609020204030204" pitchFamily="49" charset="0"/>
              </a:rPr>
              <a:t>sem_wait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ro-RO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D36FB9-8514-4641-BC1D-95877DFCDE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270907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AAA6-F4A5-43EB-9D18-D90A4689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Semaphore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0B3F-9A29-43CA-BC57-1D5ED526C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4400" dirty="0"/>
              <a:t>ÎN</a:t>
            </a:r>
            <a:r>
              <a:rPr lang="en-US" sz="4400" dirty="0"/>
              <a:t> MAIN</a:t>
            </a:r>
          </a:p>
          <a:p>
            <a:pPr marL="0" indent="0">
              <a:buNone/>
            </a:pPr>
            <a:r>
              <a:rPr lang="ro-RO" dirty="0"/>
              <a:t>După ce au terminat </a:t>
            </a:r>
            <a:r>
              <a:rPr lang="ro-RO" dirty="0" err="1"/>
              <a:t>thread</a:t>
            </a:r>
            <a:r>
              <a:rPr lang="ro-RO" dirty="0"/>
              <a:t>-urile</a:t>
            </a:r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endParaRPr lang="ro-RO" sz="1000" dirty="0"/>
          </a:p>
          <a:p>
            <a:pPr marL="0" indent="0">
              <a:buNone/>
            </a:pPr>
            <a:r>
              <a:rPr lang="ro-RO" dirty="0"/>
              <a:t>sem</a:t>
            </a:r>
            <a:r>
              <a:rPr lang="en-US" dirty="0"/>
              <a:t>_</a:t>
            </a:r>
            <a:r>
              <a:rPr lang="ro-RO" dirty="0" err="1"/>
              <a:t>destroy</a:t>
            </a:r>
            <a:r>
              <a:rPr lang="en-US" dirty="0"/>
              <a:t>(&amp;</a:t>
            </a:r>
            <a:r>
              <a:rPr lang="ro-RO" b="1" dirty="0">
                <a:solidFill>
                  <a:srgbClr val="FF00FF"/>
                </a:solidFill>
              </a:rPr>
              <a:t> </a:t>
            </a:r>
            <a:r>
              <a:rPr lang="ro-RO" b="1" dirty="0" err="1">
                <a:solidFill>
                  <a:srgbClr val="FF00FF"/>
                </a:solidFill>
              </a:rPr>
              <a:t>semaphore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ECF77-FE90-4E41-AB44-3867C227A6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46721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0F52-A145-457B-8134-4E8629C9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A08F0-434D-4E28-B04F-094F2A3216B7}"/>
              </a:ext>
            </a:extLst>
          </p:cNvPr>
          <p:cNvGrpSpPr/>
          <p:nvPr/>
        </p:nvGrpSpPr>
        <p:grpSpPr>
          <a:xfrm>
            <a:off x="2873180" y="3161892"/>
            <a:ext cx="6445641" cy="458788"/>
            <a:chOff x="2481595" y="3284371"/>
            <a:chExt cx="3949132" cy="36859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C625FED-909D-4FD1-919A-C0CE56A8AF38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B8A5902-1818-4E4C-8B9B-423EEFDFA6AB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D40DEB0-B6C4-4BD2-8ADA-4539707293DF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F1472C5-0CFE-415F-9CDA-726993E45ACB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39D2BA3-8DF2-473B-AD31-6CDA8C6E87E6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555347C9-7A9C-4CC3-92AC-C45C23B6D93C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AF69552-3968-4997-B1FB-9CE83ADE17CB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CB09919-29FB-4091-9E2A-44D2581BFF05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089AF71-46B1-4363-B55E-F3598D4B30F8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6971-0A00-4DC3-8CAE-06ECFCFECE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627024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856-8907-48C8-B717-A73E7116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7686B-FFD6-4950-8328-9F751987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/>
              <a:t>ÎN</a:t>
            </a:r>
            <a:r>
              <a:rPr lang="en-US" sz="6000" dirty="0"/>
              <a:t> MAIN</a:t>
            </a:r>
          </a:p>
          <a:p>
            <a:pPr marL="0" indent="0">
              <a:buNone/>
            </a:pPr>
            <a:r>
              <a:rPr lang="ro-RO" sz="3600" dirty="0"/>
              <a:t>Înainte de a porni </a:t>
            </a:r>
            <a:r>
              <a:rPr lang="ro-RO" sz="3600" dirty="0" err="1"/>
              <a:t>thread</a:t>
            </a:r>
            <a:r>
              <a:rPr lang="ro-RO" sz="3600" dirty="0"/>
              <a:t>-urile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pthread_barrier_t</a:t>
            </a:r>
            <a:r>
              <a:rPr lang="en-US" dirty="0"/>
              <a:t> 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num_threads</a:t>
            </a:r>
            <a:r>
              <a:rPr lang="en-US" dirty="0"/>
              <a:t> = </a:t>
            </a:r>
            <a:r>
              <a:rPr lang="en-US" b="1" dirty="0">
                <a:solidFill>
                  <a:srgbClr val="00B050"/>
                </a:solidFill>
              </a:rPr>
              <a:t>5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pthread_barrier_init</a:t>
            </a:r>
            <a:r>
              <a:rPr lang="en-US" dirty="0"/>
              <a:t>(&amp;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, NULL, </a:t>
            </a:r>
            <a:r>
              <a:rPr lang="en-US" dirty="0" err="1"/>
              <a:t>num_threads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2F93-D9B0-43B7-B1AF-0F06872642D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1650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F8688-5099-4EBA-BD7F-067152F5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Compilare </a:t>
            </a:r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00568-24F0-4C63-A491-0ECAA8AFC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 err="1"/>
              <a:t>gcc</a:t>
            </a:r>
            <a:r>
              <a:rPr lang="ro-RO" sz="3200" dirty="0"/>
              <a:t> –o executabil </a:t>
            </a:r>
            <a:r>
              <a:rPr lang="ro-RO" sz="3200" dirty="0" err="1"/>
              <a:t>cod.c</a:t>
            </a:r>
            <a:r>
              <a:rPr lang="ro-RO" sz="3200" dirty="0"/>
              <a:t> </a:t>
            </a:r>
            <a:r>
              <a:rPr lang="ro-RO" sz="3200" dirty="0">
                <a:solidFill>
                  <a:srgbClr val="00B050"/>
                </a:solidFill>
              </a:rPr>
              <a:t>–</a:t>
            </a:r>
            <a:r>
              <a:rPr lang="ro-RO" sz="3200" dirty="0" err="1">
                <a:solidFill>
                  <a:srgbClr val="00B050"/>
                </a:solidFill>
              </a:rPr>
              <a:t>lpthread</a:t>
            </a:r>
            <a:r>
              <a:rPr lang="ro-RO" sz="3200" dirty="0">
                <a:solidFill>
                  <a:srgbClr val="00B050"/>
                </a:solidFill>
              </a:rPr>
              <a:t> </a:t>
            </a:r>
            <a:r>
              <a:rPr lang="ro-RO" sz="3200" dirty="0">
                <a:solidFill>
                  <a:srgbClr val="FF6600"/>
                </a:solidFill>
              </a:rPr>
              <a:t>–</a:t>
            </a:r>
            <a:r>
              <a:rPr lang="ro-RO" sz="3200" dirty="0" err="1">
                <a:solidFill>
                  <a:srgbClr val="FF6600"/>
                </a:solidFill>
              </a:rPr>
              <a:t>lrt</a:t>
            </a:r>
            <a:endParaRPr lang="ro-RO" sz="3200" dirty="0">
              <a:solidFill>
                <a:srgbClr val="FF6600"/>
              </a:solidFill>
            </a:endParaRPr>
          </a:p>
          <a:p>
            <a:pPr marL="0" indent="0">
              <a:buNone/>
            </a:pPr>
            <a:endParaRPr lang="ro-RO" sz="3200" dirty="0"/>
          </a:p>
          <a:p>
            <a:pPr marL="0" indent="0">
              <a:buNone/>
            </a:pPr>
            <a:r>
              <a:rPr lang="ro-RO" sz="3200" dirty="0">
                <a:solidFill>
                  <a:srgbClr val="00B050"/>
                </a:solidFill>
              </a:rPr>
              <a:t>#include</a:t>
            </a:r>
            <a:r>
              <a:rPr lang="en-US" sz="3200" dirty="0">
                <a:solidFill>
                  <a:srgbClr val="00B050"/>
                </a:solidFill>
              </a:rPr>
              <a:t>&lt;</a:t>
            </a:r>
            <a:r>
              <a:rPr lang="en-US" sz="3200" dirty="0" err="1">
                <a:solidFill>
                  <a:srgbClr val="00B050"/>
                </a:solidFill>
              </a:rPr>
              <a:t>pthread.h</a:t>
            </a:r>
            <a:r>
              <a:rPr lang="en-US" sz="3200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6600"/>
                </a:solidFill>
              </a:rPr>
              <a:t>#include&lt;</a:t>
            </a:r>
            <a:r>
              <a:rPr lang="en-US" sz="3200" dirty="0" err="1">
                <a:solidFill>
                  <a:srgbClr val="FF6600"/>
                </a:solidFill>
              </a:rPr>
              <a:t>semaphore.h</a:t>
            </a:r>
            <a:r>
              <a:rPr lang="en-US" sz="3200" dirty="0">
                <a:solidFill>
                  <a:srgbClr val="FF6600"/>
                </a:solidFill>
              </a:rPr>
              <a:t>&gt;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794F-E8D7-4700-AF2B-DE9AF9F8EE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841520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5FB1AF2-4F87-432D-ACB0-4966CA8294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719360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13285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13655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16340" y="4131710"/>
            <a:ext cx="5085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/>
              <a:t>Pentru toate </a:t>
            </a:r>
            <a:r>
              <a:rPr lang="ro-RO" sz="2400" b="1" dirty="0" err="1"/>
              <a:t>thread</a:t>
            </a:r>
            <a:r>
              <a:rPr lang="ro-RO" sz="2400" b="1" dirty="0"/>
              <a:t>-urile</a:t>
            </a:r>
            <a:r>
              <a:rPr lang="en-US" sz="2400" b="1" dirty="0"/>
              <a:t>, </a:t>
            </a:r>
            <a:endParaRPr lang="ro-RO" sz="2400" b="1" dirty="0"/>
          </a:p>
          <a:p>
            <a:r>
              <a:rPr lang="ro-RO" sz="2400" b="1" dirty="0"/>
              <a:t>Tot codul de </a:t>
            </a:r>
            <a:r>
              <a:rPr lang="ro-RO" sz="2400" b="1" dirty="0">
                <a:solidFill>
                  <a:srgbClr val="0070C0"/>
                </a:solidFill>
              </a:rPr>
              <a:t>aici</a:t>
            </a:r>
          </a:p>
          <a:p>
            <a:r>
              <a:rPr lang="ro-RO" sz="2400" b="1" dirty="0"/>
              <a:t>este</a:t>
            </a:r>
            <a:r>
              <a:rPr lang="en-US" sz="2400" b="1" dirty="0"/>
              <a:t> </a:t>
            </a:r>
            <a:r>
              <a:rPr lang="ro-RO" sz="2400" b="1" dirty="0"/>
              <a:t>executat înainte de orice bucata de cod de </a:t>
            </a:r>
            <a:r>
              <a:rPr lang="ro-RO" sz="2400" b="1" dirty="0">
                <a:solidFill>
                  <a:srgbClr val="00B050"/>
                </a:solidFill>
              </a:rPr>
              <a:t>aici</a:t>
            </a:r>
            <a:endParaRPr lang="en-US" sz="2400" b="1" dirty="0">
              <a:solidFill>
                <a:srgbClr val="00B050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5897113" y="3264692"/>
            <a:ext cx="1461301" cy="14873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5927577" y="4316460"/>
            <a:ext cx="1472464" cy="11639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839E7AE-5C73-4422-80BA-5A768618821B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3FC9D4E-D1EA-4F33-8259-DE5749CC05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32FD41-2810-42F2-9BAC-338E6A20C537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852383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249289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80176" y="27089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220486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256490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7B19C2-A087-4AF0-9AD3-F9A332DFE900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B6402-7F96-4345-A137-9CE3C9A213F8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8D36C0B-F7CA-46B6-B770-0E3F011417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248232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12009" y="346410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95019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2852936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14542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7404396-A6E7-4193-9EFA-342F39C80E4D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64C890-C012-4606-B7EE-8B61AC5DF087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D329A5FF-6364-4C95-BEEF-87C6DC8969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10417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695019" y="331778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4172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33578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70892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5C9B757-5AC3-467B-8645-69B65B2C472C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D3A73-E9A6-4852-830E-878075398260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90DD0F3-AF69-41F8-8E68-1C6D0A8DBB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1821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472485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7E0A1C5-9F63-4CF6-897D-0E23ECFA36FE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259810-F5F1-484B-9563-0524BA7974BC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BB3D85C4-F7C2-4564-9043-BD9B55426C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1872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2093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299695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21558-E2CD-4B7C-BFCE-F768976F26C2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C1E93B-0D0E-4878-84CE-A1A1B2C56842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E759381-A6C2-46A0-9B6C-9A72EAD200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221327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06896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C8C6321-9EE9-4BF0-9C72-A78248022EEF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111B9B-B56C-4F2E-9681-A4B80336763C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AF355281-ECC3-48BC-842F-1872082D76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66223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14096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E917478-6959-4D89-887E-881D8665B80A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DA2B47-D7D8-4345-A6BC-0E68234BA528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D718CA37-DCE7-4534-9284-194C4A715C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395658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28498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468A3-129C-49F2-96AF-079D5C9F9E5B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48ED6F-EF9B-4DBC-B893-984975534490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A95B3B4-B124-4A8A-950F-B03C6EA00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650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D5B4F-9890-4C96-B60C-BCBA2D04923D}"/>
              </a:ext>
            </a:extLst>
          </p:cNvPr>
          <p:cNvSpPr txBox="1"/>
          <p:nvPr/>
        </p:nvSpPr>
        <p:spPr>
          <a:xfrm>
            <a:off x="3972232" y="4011563"/>
            <a:ext cx="57839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Acest element reprezintă </a:t>
            </a:r>
            <a:r>
              <a:rPr lang="ro-RO" sz="2800" dirty="0" err="1"/>
              <a:t>thread-ul</a:t>
            </a:r>
            <a:r>
              <a:rPr lang="ro-RO" sz="2800" dirty="0"/>
              <a:t>.</a:t>
            </a:r>
          </a:p>
          <a:p>
            <a:r>
              <a:rPr lang="ro-RO" sz="2800" dirty="0"/>
              <a:t>Este un </a:t>
            </a:r>
            <a:r>
              <a:rPr lang="ro-RO" sz="2800" dirty="0" err="1"/>
              <a:t>thread</a:t>
            </a:r>
            <a:r>
              <a:rPr lang="ro-RO" sz="2800" dirty="0"/>
              <a:t> </a:t>
            </a:r>
            <a:r>
              <a:rPr lang="ro-RO" sz="2800" dirty="0" err="1"/>
              <a:t>handle</a:t>
            </a:r>
            <a:endParaRPr lang="en-US" sz="2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71A67-BD95-402F-9432-18D6116FEED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859020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47495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9AA1552-7EEE-4C7B-A323-77A1630F2D94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582E70-47D3-4414-8233-9D9934FE0306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E88FBF75-DCC0-4931-901E-2C27C42857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180383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9707" y="2393156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702917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5786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32304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B27F777-E749-4F95-A5D0-CC00C0A20D21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B0C1E-0DE7-4F9E-AA75-B4677B3AF47A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0AC27CA3-360F-4A05-9662-90917D97BF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17316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02917" y="383553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04112" y="396242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47662" y="4149080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45833" y="3941599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598523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9707" y="2393156"/>
            <a:ext cx="2517810" cy="2370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0B04F6B-AAC8-4634-81B2-188491CC3D7D}"/>
              </a:ext>
            </a:extLst>
          </p:cNvPr>
          <p:cNvSpPr/>
          <p:nvPr/>
        </p:nvSpPr>
        <p:spPr>
          <a:xfrm>
            <a:off x="1598536" y="2853250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F44170-4AE3-40D1-B20B-AD9067C6A94F}"/>
              </a:ext>
            </a:extLst>
          </p:cNvPr>
          <p:cNvSpPr/>
          <p:nvPr/>
        </p:nvSpPr>
        <p:spPr>
          <a:xfrm>
            <a:off x="5646863" y="3570086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989526-BFD5-4E16-BA79-3E88BCD96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72194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535694" y="1030756"/>
            <a:ext cx="0" cy="432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990949" y="1462804"/>
            <a:ext cx="544746" cy="526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35695" y="1462804"/>
            <a:ext cx="598171" cy="5605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7392144" y="1462804"/>
            <a:ext cx="1143550" cy="598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535695" y="1462805"/>
            <a:ext cx="1156851" cy="5501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5694" y="1462804"/>
            <a:ext cx="0" cy="455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0041" y="2060849"/>
            <a:ext cx="0" cy="31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83051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537659" y="1918615"/>
            <a:ext cx="4072" cy="3268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20336" y="1988841"/>
            <a:ext cx="0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92546" y="1988841"/>
            <a:ext cx="3855" cy="3198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2959" y="5187544"/>
            <a:ext cx="1149587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542961" y="5187544"/>
            <a:ext cx="590905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42958" y="5187544"/>
            <a:ext cx="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2144" y="5187544"/>
            <a:ext cx="1150814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68208" y="5187544"/>
            <a:ext cx="574750" cy="473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42958" y="5589240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598523"/>
            <a:ext cx="2517810" cy="23701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7680176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12009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54926" y="4437112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45833" y="4221088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04513" y="3937721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57172" y="1305770"/>
            <a:ext cx="43268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Cum știe o barieră când să se reseteze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ro-RO" dirty="0"/>
              <a:t>O soluție ar fi</a:t>
            </a:r>
            <a:r>
              <a:rPr lang="en-US" dirty="0"/>
              <a:t>:</a:t>
            </a:r>
          </a:p>
          <a:p>
            <a:r>
              <a:rPr lang="en-US" dirty="0"/>
              <a:t>Reusable Barrier in </a:t>
            </a:r>
          </a:p>
          <a:p>
            <a:r>
              <a:rPr lang="en-US" dirty="0">
                <a:hlinkClick r:id="rId4"/>
              </a:rPr>
              <a:t>The Little Book of Semaphores</a:t>
            </a:r>
          </a:p>
          <a:p>
            <a:r>
              <a:rPr lang="en-US" dirty="0">
                <a:hlinkClick r:id="rId4"/>
              </a:rPr>
              <a:t>By Allen B. Downey</a:t>
            </a:r>
            <a:endParaRPr lang="en-US" dirty="0"/>
          </a:p>
        </p:txBody>
      </p:sp>
      <p:pic>
        <p:nvPicPr>
          <p:cNvPr id="1026" name="Picture 2" descr="Preview of your QR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47" y="1918614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5D36D3-AA69-4BFF-AD3F-023DCB3C2C4B}"/>
              </a:ext>
            </a:extLst>
          </p:cNvPr>
          <p:cNvSpPr/>
          <p:nvPr/>
        </p:nvSpPr>
        <p:spPr>
          <a:xfrm>
            <a:off x="1738756" y="3536295"/>
            <a:ext cx="5205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pthread_barrier_wait</a:t>
            </a:r>
            <a:r>
              <a:rPr lang="en-US" sz="2800" dirty="0"/>
              <a:t>(&amp;</a:t>
            </a:r>
            <a:r>
              <a:rPr lang="en-US" sz="2800" b="1" dirty="0">
                <a:solidFill>
                  <a:srgbClr val="FF00FF"/>
                </a:solidFill>
              </a:rPr>
              <a:t>barrier</a:t>
            </a:r>
            <a:r>
              <a:rPr lang="en-US" sz="2800" dirty="0"/>
              <a:t>);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809ED1-CA0F-4A2A-896F-DEF411F2FC0F}"/>
              </a:ext>
            </a:extLst>
          </p:cNvPr>
          <p:cNvSpPr/>
          <p:nvPr/>
        </p:nvSpPr>
        <p:spPr>
          <a:xfrm>
            <a:off x="5787083" y="4253131"/>
            <a:ext cx="561431" cy="683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2546995-B0D9-461A-ABA1-7FB3B4AD76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868484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856-8907-48C8-B717-A73E7116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7686B-FFD6-4950-8328-9F751987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sz="6000" dirty="0"/>
              <a:t>ÎN</a:t>
            </a:r>
            <a:r>
              <a:rPr lang="en-US" sz="6000" dirty="0"/>
              <a:t> MAIN</a:t>
            </a:r>
          </a:p>
          <a:p>
            <a:pPr marL="0" indent="0">
              <a:buNone/>
            </a:pPr>
            <a:r>
              <a:rPr lang="ro-RO" sz="3600" dirty="0"/>
              <a:t>După ce au terminat </a:t>
            </a:r>
            <a:r>
              <a:rPr lang="ro-RO" sz="3600" dirty="0" err="1"/>
              <a:t>thread</a:t>
            </a:r>
            <a:r>
              <a:rPr lang="ro-RO" sz="3600" dirty="0"/>
              <a:t>-urile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en-US" dirty="0" err="1"/>
              <a:t>pthread_barrier</a:t>
            </a:r>
            <a:r>
              <a:rPr lang="en-US" dirty="0"/>
              <a:t>_</a:t>
            </a:r>
            <a:r>
              <a:rPr lang="ro-RO" dirty="0" err="1"/>
              <a:t>destroy</a:t>
            </a:r>
            <a:r>
              <a:rPr lang="en-US" dirty="0"/>
              <a:t>(&amp;</a:t>
            </a:r>
            <a:r>
              <a:rPr lang="en-US" b="1" dirty="0">
                <a:solidFill>
                  <a:srgbClr val="FF00FF"/>
                </a:solidFill>
              </a:rPr>
              <a:t>barrier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891E-06F7-4051-AB9B-E00EBD06BA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98340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D547F4-1429-48B6-AF03-203D9EC8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FCD26-CBC7-4B34-877C-DBA026BFFF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15B94-154B-432D-BB75-297017AA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65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C67E-AF95-4208-96AA-B99A83F0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7854-C5DB-4FB1-BF54-56014AB8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1483360"/>
            <a:ext cx="11438625" cy="4693603"/>
          </a:xfrm>
        </p:spPr>
        <p:txBody>
          <a:bodyPr/>
          <a:lstStyle/>
          <a:p>
            <a:pPr marL="0" indent="0">
              <a:buNone/>
            </a:pPr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 </a:t>
            </a:r>
          </a:p>
          <a:p>
            <a:pPr marL="361950" lvl="1" indent="0">
              <a:buNone/>
            </a:pPr>
            <a:r>
              <a:rPr lang="ro-RO" dirty="0"/>
              <a:t>of a </a:t>
            </a:r>
            <a:r>
              <a:rPr lang="ro-RO" dirty="0" err="1"/>
              <a:t>string</a:t>
            </a:r>
            <a:r>
              <a:rPr lang="ro-RO" dirty="0"/>
              <a:t>.</a:t>
            </a:r>
          </a:p>
          <a:p>
            <a:pPr marL="361950" lvl="1" indent="0">
              <a:buNone/>
            </a:pPr>
            <a:r>
              <a:rPr lang="en-US" dirty="0"/>
              <a:t> </a:t>
            </a:r>
          </a:p>
          <a:p>
            <a:pPr marL="361950" lvl="1" indent="0">
              <a:buNone/>
            </a:pPr>
            <a:r>
              <a:rPr lang="en-US" dirty="0"/>
              <a:t>Deep First Search</a:t>
            </a:r>
          </a:p>
          <a:p>
            <a:pPr marL="361950" lvl="1" indent="0">
              <a:buNone/>
            </a:pPr>
            <a:endParaRPr lang="en-US" dirty="0"/>
          </a:p>
          <a:p>
            <a:pPr marL="361950" lvl="1" indent="0">
              <a:buNone/>
            </a:pPr>
            <a:r>
              <a:rPr lang="en-US" dirty="0"/>
              <a:t>Huffman decoding</a:t>
            </a:r>
            <a:endParaRPr lang="ro-RO" dirty="0"/>
          </a:p>
          <a:p>
            <a:pPr marL="361950" lvl="1" indent="0">
              <a:buNone/>
            </a:pPr>
            <a:endParaRPr lang="en-US" dirty="0"/>
          </a:p>
          <a:p>
            <a:pPr marL="361950" lvl="1" indent="0">
              <a:buNone/>
            </a:pPr>
            <a:r>
              <a:rPr lang="en-US" dirty="0"/>
              <a:t>Outer loops of most simulations</a:t>
            </a:r>
          </a:p>
          <a:p>
            <a:pPr marL="361950" lvl="1" indent="0">
              <a:buNone/>
            </a:pPr>
            <a:endParaRPr lang="ro-RO" dirty="0"/>
          </a:p>
          <a:p>
            <a:pPr marL="361950" lvl="1" indent="0">
              <a:buNone/>
            </a:pPr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E9CDA-FE02-4358-9E9E-E429C8B272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516839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F9859-3323-486B-9D74-9C95D23D2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53" y="2407920"/>
            <a:ext cx="11438625" cy="3769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paralelizabile.</a:t>
            </a:r>
          </a:p>
          <a:p>
            <a:pPr marL="0" indent="0">
              <a:buNone/>
            </a:pPr>
            <a:endParaRPr lang="ro-RO" sz="3600" dirty="0"/>
          </a:p>
          <a:p>
            <a:pPr marL="0" indent="0">
              <a:buNone/>
            </a:pPr>
            <a:r>
              <a:rPr lang="en-US" sz="3600" dirty="0"/>
              <a:t>Embarrassingly parallel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2320-A2FB-4A97-A88B-5AB66EE50A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77312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04BFF3-EFCF-420B-8F21-5A87A1A153FD}"/>
              </a:ext>
            </a:extLst>
          </p:cNvPr>
          <p:cNvSpPr txBox="1"/>
          <p:nvPr/>
        </p:nvSpPr>
        <p:spPr>
          <a:xfrm>
            <a:off x="1756334" y="169745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Multiplicare unui vector cu un scalar</a:t>
            </a:r>
            <a:endParaRPr lang="en-US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87E57C-9D81-4445-B614-083E4F097D39}"/>
              </a:ext>
            </a:extLst>
          </p:cNvPr>
          <p:cNvSpPr/>
          <p:nvPr/>
        </p:nvSpPr>
        <p:spPr>
          <a:xfrm>
            <a:off x="2463459" y="520497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3DA18-ED73-4670-A558-CA9719F3ADEC}"/>
              </a:ext>
            </a:extLst>
          </p:cNvPr>
          <p:cNvSpPr/>
          <p:nvPr/>
        </p:nvSpPr>
        <p:spPr>
          <a:xfrm>
            <a:off x="3256936" y="520497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9AF8D4-167E-42CA-ABB2-DFE7A6B4CCCD}"/>
              </a:ext>
            </a:extLst>
          </p:cNvPr>
          <p:cNvSpPr/>
          <p:nvPr/>
        </p:nvSpPr>
        <p:spPr>
          <a:xfrm>
            <a:off x="4054330" y="520497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75031-2C31-4A9B-9D49-BA6D5DA3CDE1}"/>
              </a:ext>
            </a:extLst>
          </p:cNvPr>
          <p:cNvSpPr/>
          <p:nvPr/>
        </p:nvSpPr>
        <p:spPr>
          <a:xfrm>
            <a:off x="4807679" y="520552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5AED6-CBCF-44BB-A3C1-1F92C5155850}"/>
              </a:ext>
            </a:extLst>
          </p:cNvPr>
          <p:cNvSpPr/>
          <p:nvPr/>
        </p:nvSpPr>
        <p:spPr>
          <a:xfrm>
            <a:off x="5575259" y="520552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F5D393-66BD-4FA7-8FC6-A2C963B74789}"/>
              </a:ext>
            </a:extLst>
          </p:cNvPr>
          <p:cNvSpPr/>
          <p:nvPr/>
        </p:nvSpPr>
        <p:spPr>
          <a:xfrm>
            <a:off x="6096001" y="520552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87287-2BD9-4DB9-B89B-F8DB0724DA0C}"/>
              </a:ext>
            </a:extLst>
          </p:cNvPr>
          <p:cNvSpPr/>
          <p:nvPr/>
        </p:nvSpPr>
        <p:spPr>
          <a:xfrm>
            <a:off x="6849533" y="520552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882F8-5DEA-4725-8140-A4A6085C261D}"/>
              </a:ext>
            </a:extLst>
          </p:cNvPr>
          <p:cNvSpPr/>
          <p:nvPr/>
        </p:nvSpPr>
        <p:spPr>
          <a:xfrm>
            <a:off x="7658287" y="520497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52048E-FEAF-4638-A737-4DFCD6B4205E}"/>
              </a:ext>
            </a:extLst>
          </p:cNvPr>
          <p:cNvSpPr/>
          <p:nvPr/>
        </p:nvSpPr>
        <p:spPr>
          <a:xfrm>
            <a:off x="8405304" y="520497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13C13-DED2-44D3-9291-14B9C495E969}"/>
              </a:ext>
            </a:extLst>
          </p:cNvPr>
          <p:cNvSpPr/>
          <p:nvPr/>
        </p:nvSpPr>
        <p:spPr>
          <a:xfrm>
            <a:off x="9158655" y="520497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BBBFC-EE74-4856-83D1-7C06117BC7BE}"/>
              </a:ext>
            </a:extLst>
          </p:cNvPr>
          <p:cNvSpPr txBox="1"/>
          <p:nvPr/>
        </p:nvSpPr>
        <p:spPr>
          <a:xfrm>
            <a:off x="5575259" y="367323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6742C-2B27-4E80-8E81-5634A6BC5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804444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87E57C-9D81-4445-B614-083E4F097D39}"/>
              </a:ext>
            </a:extLst>
          </p:cNvPr>
          <p:cNvSpPr/>
          <p:nvPr/>
        </p:nvSpPr>
        <p:spPr>
          <a:xfrm>
            <a:off x="2463459" y="5204974"/>
            <a:ext cx="804470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3DA18-ED73-4670-A558-CA9719F3ADEC}"/>
              </a:ext>
            </a:extLst>
          </p:cNvPr>
          <p:cNvSpPr/>
          <p:nvPr/>
        </p:nvSpPr>
        <p:spPr>
          <a:xfrm>
            <a:off x="3256936" y="5204974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9AF8D4-167E-42CA-ABB2-DFE7A6B4CCCD}"/>
              </a:ext>
            </a:extLst>
          </p:cNvPr>
          <p:cNvSpPr/>
          <p:nvPr/>
        </p:nvSpPr>
        <p:spPr>
          <a:xfrm>
            <a:off x="4054330" y="5204974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75031-2C31-4A9B-9D49-BA6D5DA3CDE1}"/>
              </a:ext>
            </a:extLst>
          </p:cNvPr>
          <p:cNvSpPr/>
          <p:nvPr/>
        </p:nvSpPr>
        <p:spPr>
          <a:xfrm>
            <a:off x="4807679" y="520552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5AED6-CBCF-44BB-A3C1-1F92C5155850}"/>
              </a:ext>
            </a:extLst>
          </p:cNvPr>
          <p:cNvSpPr/>
          <p:nvPr/>
        </p:nvSpPr>
        <p:spPr>
          <a:xfrm>
            <a:off x="5575259" y="520552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6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F5D393-66BD-4FA7-8FC6-A2C963B74789}"/>
              </a:ext>
            </a:extLst>
          </p:cNvPr>
          <p:cNvSpPr/>
          <p:nvPr/>
        </p:nvSpPr>
        <p:spPr>
          <a:xfrm>
            <a:off x="6096001" y="5205520"/>
            <a:ext cx="753533" cy="521390"/>
          </a:xfrm>
          <a:prstGeom prst="rect">
            <a:avLst/>
          </a:prstGeom>
          <a:solidFill>
            <a:srgbClr val="FF7F8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87287-2BD9-4DB9-B89B-F8DB0724DA0C}"/>
              </a:ext>
            </a:extLst>
          </p:cNvPr>
          <p:cNvSpPr/>
          <p:nvPr/>
        </p:nvSpPr>
        <p:spPr>
          <a:xfrm>
            <a:off x="6849533" y="5205520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882F8-5DEA-4725-8140-A4A6085C261D}"/>
              </a:ext>
            </a:extLst>
          </p:cNvPr>
          <p:cNvSpPr/>
          <p:nvPr/>
        </p:nvSpPr>
        <p:spPr>
          <a:xfrm>
            <a:off x="7658287" y="5204974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52048E-FEAF-4638-A737-4DFCD6B4205E}"/>
              </a:ext>
            </a:extLst>
          </p:cNvPr>
          <p:cNvSpPr/>
          <p:nvPr/>
        </p:nvSpPr>
        <p:spPr>
          <a:xfrm>
            <a:off x="8405304" y="5204974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513C13-DED2-44D3-9291-14B9C495E969}"/>
              </a:ext>
            </a:extLst>
          </p:cNvPr>
          <p:cNvSpPr/>
          <p:nvPr/>
        </p:nvSpPr>
        <p:spPr>
          <a:xfrm>
            <a:off x="9158655" y="520497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3BBBFC-EE74-4856-83D1-7C06117BC7BE}"/>
              </a:ext>
            </a:extLst>
          </p:cNvPr>
          <p:cNvSpPr txBox="1"/>
          <p:nvPr/>
        </p:nvSpPr>
        <p:spPr>
          <a:xfrm>
            <a:off x="5575259" y="367323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/>
              <a:t>* 3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624323" y="1481536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Toate calculele pot fi efectuate în același timp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4591-229A-4750-B37D-915E8DB8A7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4589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/>
              <a:t>NULL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ECB11-DEB9-4B99-A0F4-8B1B7E312A02}"/>
              </a:ext>
            </a:extLst>
          </p:cNvPr>
          <p:cNvSpPr txBox="1"/>
          <p:nvPr/>
        </p:nvSpPr>
        <p:spPr>
          <a:xfrm>
            <a:off x="3260623" y="3540912"/>
            <a:ext cx="66552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Prin acest parametru am putea să facem recomandări sistemului de operare. </a:t>
            </a:r>
          </a:p>
          <a:p>
            <a:r>
              <a:rPr lang="ro-RO" sz="2800" dirty="0"/>
              <a:t>Ex: să folosească anumite </a:t>
            </a:r>
            <a:r>
              <a:rPr lang="ro-RO" sz="2800" dirty="0" err="1"/>
              <a:t>core</a:t>
            </a:r>
            <a:r>
              <a:rPr lang="ro-RO" sz="2800" dirty="0"/>
              <a:t>-uri.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9C31-A4B9-4ED1-87DA-5E82602F73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5528009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8178847" y="2748596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C9FDA-CA7B-4D12-9028-8480E560ED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592950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B82BE-C6DE-4392-8311-1DB89AD789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35235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Câte elemente sunt? </a:t>
            </a:r>
            <a:r>
              <a:rPr lang="ro-RO" sz="4400" b="1" dirty="0"/>
              <a:t>N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3BFBB-AA0B-42A9-894E-F26D9C19C3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95443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C05A2-389F-405B-B3D4-BE6A50CCCC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05646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elemente de procesare? </a:t>
            </a:r>
            <a:r>
              <a:rPr lang="ro-RO" sz="4800" b="1" dirty="0"/>
              <a:t>P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30F9A-19C6-4B52-8939-1335B9F8DD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75699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5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/>
              <a:t>thread-</a:t>
            </a:r>
            <a:r>
              <a:rPr lang="en-US" sz="2800" dirty="0" err="1"/>
              <a:t>uri</a:t>
            </a:r>
            <a:r>
              <a:rPr lang="ro-RO" sz="2800" dirty="0"/>
              <a:t>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2081D-0495-47C4-9683-BC6FBC49CB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438395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098994" y="1481536"/>
            <a:ext cx="6340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Dar câte </a:t>
            </a:r>
            <a:r>
              <a:rPr lang="en-US" sz="2800" dirty="0"/>
              <a:t>thread-</a:t>
            </a:r>
            <a:r>
              <a:rPr lang="en-US" sz="2800" dirty="0" err="1"/>
              <a:t>uri</a:t>
            </a:r>
            <a:r>
              <a:rPr lang="ro-RO" sz="2800" dirty="0"/>
              <a:t>? </a:t>
            </a:r>
            <a:r>
              <a:rPr lang="ro-RO" sz="4800" b="1" dirty="0"/>
              <a:t>P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5FDDF-4488-40FE-B0BB-AFB710A2A8A5}"/>
              </a:ext>
            </a:extLst>
          </p:cNvPr>
          <p:cNvSpPr txBox="1"/>
          <p:nvPr/>
        </p:nvSpPr>
        <p:spPr>
          <a:xfrm>
            <a:off x="1838326" y="4119848"/>
            <a:ext cx="8569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În majoritatea cazurilor obținem performanță maximă când numărul de </a:t>
            </a:r>
            <a:r>
              <a:rPr lang="ro-RO" sz="2400" dirty="0" err="1"/>
              <a:t>thread</a:t>
            </a:r>
            <a:r>
              <a:rPr lang="ro-RO" sz="2400" dirty="0"/>
              <a:t>-uri este egal cu numărul de elemente de procesare, sau </a:t>
            </a:r>
            <a:r>
              <a:rPr lang="ro-RO" sz="2400" dirty="0" err="1"/>
              <a:t>core</a:t>
            </a:r>
            <a:r>
              <a:rPr lang="ro-RO" sz="2400" dirty="0"/>
              <a:t>-uri.</a:t>
            </a:r>
            <a:endParaRPr lang="en-US" sz="24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E1B68720-70D6-45F5-AC85-F47A486097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774725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2200218" y="1488599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/>
              <a:t>Cum este P față de N?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BF97E-542E-460B-B0BC-94EAF168C8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207607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3921438" y="1398350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/>
              <a:t>P </a:t>
            </a:r>
            <a:r>
              <a:rPr lang="en-US" sz="4800" b="1" dirty="0"/>
              <a:t>&lt;&lt; N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89651-8127-4159-8B41-661BF34D30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376765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8B14-1CB2-4F7F-997C-A609DFD124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5454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ED803-FB9E-4301-B542-BF7A2CA2A33F}"/>
              </a:ext>
            </a:extLst>
          </p:cNvPr>
          <p:cNvSpPr txBox="1"/>
          <p:nvPr/>
        </p:nvSpPr>
        <p:spPr>
          <a:xfrm>
            <a:off x="3087330" y="3709220"/>
            <a:ext cx="69414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Când se </a:t>
            </a:r>
            <a:r>
              <a:rPr lang="ro-RO" sz="3200" dirty="0" err="1"/>
              <a:t>crează</a:t>
            </a:r>
            <a:r>
              <a:rPr lang="ro-RO" sz="3200" dirty="0"/>
              <a:t> </a:t>
            </a:r>
            <a:r>
              <a:rPr lang="ro-RO" sz="3200" dirty="0" err="1"/>
              <a:t>thread-ul</a:t>
            </a:r>
            <a:r>
              <a:rPr lang="ro-RO" sz="3200" dirty="0"/>
              <a:t> va porni de la funcția dată ca parametru.</a:t>
            </a:r>
            <a:endParaRPr lang="en-US" sz="32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DCC3F-4BAB-4D2D-A620-3976DA5F63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1386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CEFB7-D0DE-4C14-B268-52E4E62501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3368659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8A2D3-6B4B-40F9-B71A-1C5AE56D7E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49360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5" y="1284010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C2B09-4F6D-407B-A8F6-5AA97BA554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123529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Putem și </a:t>
            </a:r>
            <a:r>
              <a:rPr lang="ro-RO" sz="4000" b="1" dirty="0" err="1"/>
              <a:t>random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656C-50A4-493D-A7E1-D29495FAD9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20732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58567-7CA0-464A-AAC0-21888B1A3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38704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Este utilă?</a:t>
            </a:r>
            <a:endParaRPr lang="en-US" sz="2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A4B6-8B4A-479D-B63E-1B034C27ED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75269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Ce ne dorim?</a:t>
            </a:r>
            <a:endParaRPr lang="en-US" sz="28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CAA5-34B9-40B2-86A7-B4B8ECF66F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075390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91224" y="1284010"/>
            <a:ext cx="851535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Caz </a:t>
            </a:r>
            <a:r>
              <a:rPr lang="en-US" sz="4000" b="1" dirty="0" err="1"/>
              <a:t>concret</a:t>
            </a:r>
            <a:r>
              <a:rPr lang="en-US" sz="4000" b="1" dirty="0"/>
              <a:t>: </a:t>
            </a:r>
            <a:r>
              <a:rPr lang="ro-RO" sz="4000" b="1" dirty="0"/>
              <a:t>P</a:t>
            </a:r>
            <a:r>
              <a:rPr lang="en-US" sz="4000" b="1" dirty="0"/>
              <a:t> = 2</a:t>
            </a:r>
          </a:p>
          <a:p>
            <a:r>
              <a:rPr lang="en-US" sz="4000" b="1" dirty="0"/>
              <a:t>Cum </a:t>
            </a:r>
            <a:r>
              <a:rPr lang="ro-RO" sz="4000" b="1" dirty="0"/>
              <a:t>împărțim? 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4000" b="1" dirty="0"/>
              <a:t>Ce ne dorim?</a:t>
            </a:r>
          </a:p>
          <a:p>
            <a:endParaRPr lang="ro-RO" sz="4000" b="1" dirty="0"/>
          </a:p>
          <a:p>
            <a:endParaRPr lang="ro-RO" sz="4000" b="1" dirty="0"/>
          </a:p>
          <a:p>
            <a:r>
              <a:rPr lang="ro-RO" sz="3600" b="1" dirty="0"/>
              <a:t>Aproximativ același număr elemente</a:t>
            </a:r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56C1A-ECE0-41E0-A7DB-449946FB05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28265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02698" y="1581461"/>
            <a:ext cx="644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/>
              <a:t>Aproximativ N/P elemente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9F866-5EA8-45AD-BC44-B82E1328179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809928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3492413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4013216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4534019" y="27475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5054700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5575259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6096001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6616804" y="27480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137607" y="274805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7658288" y="274859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CC8E5-16E1-415F-9ECE-322689F56660}"/>
              </a:ext>
            </a:extLst>
          </p:cNvPr>
          <p:cNvSpPr/>
          <p:nvPr/>
        </p:nvSpPr>
        <p:spPr>
          <a:xfrm>
            <a:off x="9766561" y="27475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904515" y="1469389"/>
            <a:ext cx="8625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/>
              <a:t>Aproximativ N/P elemente</a:t>
            </a:r>
          </a:p>
          <a:p>
            <a:endParaRPr lang="ro-RO" sz="3600" b="1" dirty="0"/>
          </a:p>
          <a:p>
            <a:endParaRPr lang="ro-RO" sz="3600" b="1" dirty="0"/>
          </a:p>
          <a:p>
            <a:endParaRPr lang="ro-RO" sz="3600" b="1" dirty="0"/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C442-60EC-4E04-8C6B-4CF8818192EE}"/>
              </a:ext>
            </a:extLst>
          </p:cNvPr>
          <p:cNvSpPr txBox="1"/>
          <p:nvPr/>
        </p:nvSpPr>
        <p:spPr>
          <a:xfrm>
            <a:off x="8624073" y="254660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/>
              <a:t>…</a:t>
            </a:r>
            <a:endParaRPr lang="en-US" sz="4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441668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096000" y="441668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C0B38-A333-46B3-9262-05836E6FB8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4253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rgbClr val="C00000"/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36491-5D2F-4156-AA11-9D6BA04428BF}"/>
              </a:ext>
            </a:extLst>
          </p:cNvPr>
          <p:cNvSpPr txBox="1"/>
          <p:nvPr/>
        </p:nvSpPr>
        <p:spPr>
          <a:xfrm>
            <a:off x="3131574" y="3628103"/>
            <a:ext cx="6735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dirty="0"/>
              <a:t>Așa trimitem date </a:t>
            </a:r>
            <a:r>
              <a:rPr lang="ro-RO" sz="4000" dirty="0" err="1"/>
              <a:t>thread</a:t>
            </a:r>
            <a:r>
              <a:rPr lang="ro-RO" sz="4000" dirty="0"/>
              <a:t>-ului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0987A-9978-4146-9E1D-00E686F17D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966876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5031791" y="2772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N/P elemente</a:t>
            </a:r>
          </a:p>
          <a:p>
            <a:r>
              <a:rPr lang="ro-RO" sz="3600" b="1" dirty="0"/>
              <a:t>Dacă N nu se divide perfect la P?</a:t>
            </a:r>
            <a:endParaRPr lang="en-US" sz="36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6356463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F54E-F86D-4A82-813F-9934288105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233501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5031791" y="2772176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floor</a:t>
            </a:r>
            <a:r>
              <a:rPr lang="ro-RO" sz="3600" b="1" dirty="0"/>
              <a:t>(N/P) elemente    </a:t>
            </a:r>
            <a:r>
              <a:rPr lang="ro-RO" sz="3600" b="1" dirty="0" err="1"/>
              <a:t>floor</a:t>
            </a:r>
            <a:r>
              <a:rPr lang="ro-RO" sz="3600" b="1" dirty="0"/>
              <a:t>(15/2) = 7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6356463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022D-89B5-4615-8412-1D854E4071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003752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69628-7F62-48F1-B988-DF5202C4AFDF}"/>
              </a:ext>
            </a:extLst>
          </p:cNvPr>
          <p:cNvSpPr/>
          <p:nvPr/>
        </p:nvSpPr>
        <p:spPr>
          <a:xfrm>
            <a:off x="2450685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CD3A1-9110-4527-920A-2D21A6C74E39}"/>
              </a:ext>
            </a:extLst>
          </p:cNvPr>
          <p:cNvSpPr/>
          <p:nvPr/>
        </p:nvSpPr>
        <p:spPr>
          <a:xfrm>
            <a:off x="2971488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7F77CE-A336-42E3-8F5B-A76533C51F6C}"/>
              </a:ext>
            </a:extLst>
          </p:cNvPr>
          <p:cNvSpPr/>
          <p:nvPr/>
        </p:nvSpPr>
        <p:spPr>
          <a:xfrm>
            <a:off x="3492291" y="475626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0364D-02D3-4C4F-BEA1-0CC86A562C63}"/>
              </a:ext>
            </a:extLst>
          </p:cNvPr>
          <p:cNvSpPr/>
          <p:nvPr/>
        </p:nvSpPr>
        <p:spPr>
          <a:xfrm>
            <a:off x="2450990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C1D36F-B1AE-46FF-8B14-97F47474A82D}"/>
              </a:ext>
            </a:extLst>
          </p:cNvPr>
          <p:cNvSpPr/>
          <p:nvPr/>
        </p:nvSpPr>
        <p:spPr>
          <a:xfrm>
            <a:off x="2971549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EDD160-61F4-4C55-A69A-3A706477C7F0}"/>
              </a:ext>
            </a:extLst>
          </p:cNvPr>
          <p:cNvSpPr/>
          <p:nvPr/>
        </p:nvSpPr>
        <p:spPr>
          <a:xfrm>
            <a:off x="3492291" y="413241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62C5CD-6484-40E7-8D92-E90BB2BE27BB}"/>
              </a:ext>
            </a:extLst>
          </p:cNvPr>
          <p:cNvSpPr/>
          <p:nvPr/>
        </p:nvSpPr>
        <p:spPr>
          <a:xfrm>
            <a:off x="2450685" y="3501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3E567-56D9-46D6-8E92-5979B40AD307}"/>
              </a:ext>
            </a:extLst>
          </p:cNvPr>
          <p:cNvSpPr/>
          <p:nvPr/>
        </p:nvSpPr>
        <p:spPr>
          <a:xfrm>
            <a:off x="7397825" y="48666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9E312-3CE0-431B-85F5-E052AA12D96F}"/>
              </a:ext>
            </a:extLst>
          </p:cNvPr>
          <p:cNvSpPr/>
          <p:nvPr/>
        </p:nvSpPr>
        <p:spPr>
          <a:xfrm>
            <a:off x="6883793" y="350107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93E95-9A63-4C5A-9EAD-A00B95B98220}"/>
              </a:ext>
            </a:extLst>
          </p:cNvPr>
          <p:cNvSpPr txBox="1"/>
          <p:nvPr/>
        </p:nvSpPr>
        <p:spPr>
          <a:xfrm>
            <a:off x="1771930" y="1403574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/>
              <a:t>ceil</a:t>
            </a:r>
            <a:r>
              <a:rPr lang="ro-RO" sz="3600" b="1" dirty="0"/>
              <a:t>(N/P) elemente    </a:t>
            </a:r>
            <a:r>
              <a:rPr lang="ro-RO" sz="3600" b="1" dirty="0" err="1"/>
              <a:t>ceil</a:t>
            </a:r>
            <a:r>
              <a:rPr lang="ro-RO" sz="3600" b="1" dirty="0"/>
              <a:t>(15/2) = 8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1E6215-04A7-4FED-B866-A4456D731DF1}"/>
              </a:ext>
            </a:extLst>
          </p:cNvPr>
          <p:cNvSpPr txBox="1">
            <a:spLocks/>
          </p:cNvSpPr>
          <p:nvPr/>
        </p:nvSpPr>
        <p:spPr bwMode="auto">
          <a:xfrm>
            <a:off x="2309853" y="5640805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1019D-76F5-41D2-96B9-492498ABE019}"/>
              </a:ext>
            </a:extLst>
          </p:cNvPr>
          <p:cNvSpPr txBox="1">
            <a:spLocks/>
          </p:cNvSpPr>
          <p:nvPr/>
        </p:nvSpPr>
        <p:spPr bwMode="auto">
          <a:xfrm>
            <a:off x="6375400" y="563636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</a:t>
            </a:r>
            <a:r>
              <a:rPr lang="ro-RO" sz="3200" kern="0" dirty="0"/>
              <a:t>2</a:t>
            </a:r>
            <a:endParaRPr lang="en-US" sz="32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9B92D-56A5-400C-8FB3-7F5AE9642F42}"/>
              </a:ext>
            </a:extLst>
          </p:cNvPr>
          <p:cNvSpPr/>
          <p:nvPr/>
        </p:nvSpPr>
        <p:spPr>
          <a:xfrm>
            <a:off x="2978259" y="350107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3B807C-418D-400E-A9E0-5B78F69A7993}"/>
              </a:ext>
            </a:extLst>
          </p:cNvPr>
          <p:cNvSpPr/>
          <p:nvPr/>
        </p:nvSpPr>
        <p:spPr>
          <a:xfrm>
            <a:off x="6877144" y="486722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A960F-F9FD-42CF-8595-C1C71DB7F961}"/>
              </a:ext>
            </a:extLst>
          </p:cNvPr>
          <p:cNvSpPr/>
          <p:nvPr/>
        </p:nvSpPr>
        <p:spPr>
          <a:xfrm>
            <a:off x="6363112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2C36AB-7B99-4412-ACB5-AB812E6204CB}"/>
              </a:ext>
            </a:extLst>
          </p:cNvPr>
          <p:cNvSpPr/>
          <p:nvPr/>
        </p:nvSpPr>
        <p:spPr>
          <a:xfrm>
            <a:off x="6883793" y="418469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9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9BC4B-26DD-45B7-8748-4E1D73345654}"/>
              </a:ext>
            </a:extLst>
          </p:cNvPr>
          <p:cNvSpPr/>
          <p:nvPr/>
        </p:nvSpPr>
        <p:spPr>
          <a:xfrm>
            <a:off x="7404474" y="418414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8B2A-A2B4-457A-BA6E-F06DBFB420C1}"/>
              </a:ext>
            </a:extLst>
          </p:cNvPr>
          <p:cNvSpPr/>
          <p:nvPr/>
        </p:nvSpPr>
        <p:spPr>
          <a:xfrm>
            <a:off x="6356219" y="3501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1"/>
                </a:solidFill>
              </a:rPr>
              <a:t>8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CB637-A5AD-41B8-8C40-1992C203EE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6987212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727159" y="1674066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floor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548982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342836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245047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038901" y="419634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798110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7618661" y="3213535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EEAAA-61E1-490C-89D8-6DD487E261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5014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727159" y="1674066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/>
              <a:t>A = </a:t>
            </a:r>
            <a:r>
              <a:rPr lang="ro-RO" sz="2800" b="1" dirty="0" err="1"/>
              <a:t>ceil</a:t>
            </a:r>
            <a:r>
              <a:rPr lang="ro-RO" sz="2800" b="1" dirty="0"/>
              <a:t>(N/P)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28A54-2BDE-499E-A969-28B488C1A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660317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063007" y="1287035"/>
            <a:ext cx="843173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este identificator de </a:t>
            </a:r>
            <a:r>
              <a:rPr lang="ro-RO" sz="2800" b="1" dirty="0" err="1"/>
              <a:t>thread</a:t>
            </a:r>
            <a:r>
              <a:rPr lang="ro-RO" sz="2800" b="1" dirty="0"/>
              <a:t>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>
                <a:solidFill>
                  <a:srgbClr val="7030A0"/>
                </a:solidFill>
              </a:rPr>
              <a:t>Tid</a:t>
            </a:r>
            <a:r>
              <a:rPr lang="ro-RO" sz="2800" b="1" dirty="0"/>
              <a:t>+1)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92A2A-7102-462A-9C2E-08AEE906B7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61937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1D7F-FFD0-4A51-99ED-B20A0FE8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2BC877-E516-47BA-8E7D-837338B76DAC}"/>
              </a:ext>
            </a:extLst>
          </p:cNvPr>
          <p:cNvCxnSpPr>
            <a:cxnSpLocks/>
          </p:cNvCxnSpPr>
          <p:nvPr/>
        </p:nvCxnSpPr>
        <p:spPr>
          <a:xfrm>
            <a:off x="2467277" y="4013601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D3B5E-F514-4239-B77D-29157E303ABE}"/>
              </a:ext>
            </a:extLst>
          </p:cNvPr>
          <p:cNvCxnSpPr/>
          <p:nvPr/>
        </p:nvCxnSpPr>
        <p:spPr bwMode="auto">
          <a:xfrm>
            <a:off x="2727158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22A55F-F308-4572-AFFF-5E3BE1F53B93}"/>
              </a:ext>
            </a:extLst>
          </p:cNvPr>
          <p:cNvSpPr txBox="1"/>
          <p:nvPr/>
        </p:nvSpPr>
        <p:spPr>
          <a:xfrm>
            <a:off x="2521012" y="4196349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0</a:t>
            </a:r>
            <a:endParaRPr lang="en-US" sz="32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150A6E-F186-4145-B6B0-AB091448D63E}"/>
              </a:ext>
            </a:extLst>
          </p:cNvPr>
          <p:cNvCxnSpPr/>
          <p:nvPr/>
        </p:nvCxnSpPr>
        <p:spPr bwMode="auto">
          <a:xfrm>
            <a:off x="8367942" y="383085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A9E037-D7C1-4896-8886-CB815E18E220}"/>
              </a:ext>
            </a:extLst>
          </p:cNvPr>
          <p:cNvSpPr txBox="1"/>
          <p:nvPr/>
        </p:nvSpPr>
        <p:spPr>
          <a:xfrm>
            <a:off x="8161796" y="419634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N</a:t>
            </a:r>
            <a:endParaRPr lang="en-US" sz="32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43C674-4DD8-4211-A59F-31B245D57CDA}"/>
              </a:ext>
            </a:extLst>
          </p:cNvPr>
          <p:cNvSpPr/>
          <p:nvPr/>
        </p:nvSpPr>
        <p:spPr>
          <a:xfrm>
            <a:off x="2063007" y="1287035"/>
            <a:ext cx="8431738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/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este identificator de </a:t>
            </a:r>
            <a:r>
              <a:rPr lang="ro-RO" sz="2800" b="1" dirty="0" err="1"/>
              <a:t>thread</a:t>
            </a:r>
            <a:r>
              <a:rPr lang="ro-RO" sz="2800" b="1" dirty="0"/>
              <a:t>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/>
              <a:t>start = </a:t>
            </a:r>
            <a:r>
              <a:rPr lang="ro-RO" sz="2800" b="1" dirty="0" err="1">
                <a:solidFill>
                  <a:srgbClr val="7030A0"/>
                </a:solidFill>
              </a:rPr>
              <a:t>Tid</a:t>
            </a:r>
            <a:r>
              <a:rPr lang="ro-RO" sz="2800" b="1" dirty="0"/>
              <a:t>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</a:t>
            </a:r>
          </a:p>
          <a:p>
            <a:r>
              <a:rPr lang="ro-RO" sz="2800" b="1" dirty="0" err="1"/>
              <a:t>end</a:t>
            </a:r>
            <a:r>
              <a:rPr lang="ro-RO" sz="2800" b="1" dirty="0"/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, (</a:t>
            </a:r>
            <a:r>
              <a:rPr lang="ro-RO" sz="2800" b="1" dirty="0">
                <a:solidFill>
                  <a:srgbClr val="7030A0"/>
                </a:solidFill>
              </a:rPr>
              <a:t>Tid</a:t>
            </a:r>
            <a:r>
              <a:rPr lang="ro-RO" sz="2800" b="1" dirty="0"/>
              <a:t>+1) * </a:t>
            </a:r>
            <a:r>
              <a:rPr lang="ro-RO" sz="2800" b="1" dirty="0" err="1"/>
              <a:t>ceil</a:t>
            </a:r>
            <a:r>
              <a:rPr lang="ro-RO" sz="2800" b="1" dirty="0"/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/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/>
              <a:t>)) </a:t>
            </a:r>
            <a:endParaRPr lang="en-US" sz="28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1E488B-B81F-4457-A941-A3681414340D}"/>
              </a:ext>
            </a:extLst>
          </p:cNvPr>
          <p:cNvCxnSpPr/>
          <p:nvPr/>
        </p:nvCxnSpPr>
        <p:spPr bwMode="auto">
          <a:xfrm>
            <a:off x="3654860" y="3817427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F34C5D-193B-48B0-AC85-98B5708851CD}"/>
              </a:ext>
            </a:extLst>
          </p:cNvPr>
          <p:cNvSpPr txBox="1"/>
          <p:nvPr/>
        </p:nvSpPr>
        <p:spPr>
          <a:xfrm>
            <a:off x="3448714" y="418292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A</a:t>
            </a:r>
            <a:endParaRPr lang="en-US" sz="32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1D0780-2CB2-45B3-A2EC-3DFBC762F1E1}"/>
              </a:ext>
            </a:extLst>
          </p:cNvPr>
          <p:cNvCxnSpPr/>
          <p:nvPr/>
        </p:nvCxnSpPr>
        <p:spPr bwMode="auto">
          <a:xfrm>
            <a:off x="4663367" y="381389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C37CBED-74A3-46C7-80CF-31E775E97E45}"/>
              </a:ext>
            </a:extLst>
          </p:cNvPr>
          <p:cNvSpPr txBox="1"/>
          <p:nvPr/>
        </p:nvSpPr>
        <p:spPr>
          <a:xfrm>
            <a:off x="4457221" y="4179383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2A</a:t>
            </a:r>
            <a:endParaRPr lang="en-US" sz="3200" b="1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6306B3A-E6B5-46CD-9817-94BC28829803}"/>
              </a:ext>
            </a:extLst>
          </p:cNvPr>
          <p:cNvCxnSpPr/>
          <p:nvPr/>
        </p:nvCxnSpPr>
        <p:spPr bwMode="auto">
          <a:xfrm>
            <a:off x="8578351" y="384997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0EB5535-552E-4E3C-9667-DE3C13F7AC8B}"/>
              </a:ext>
            </a:extLst>
          </p:cNvPr>
          <p:cNvSpPr txBox="1"/>
          <p:nvPr/>
        </p:nvSpPr>
        <p:spPr>
          <a:xfrm>
            <a:off x="8402407" y="3246081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/>
              <a:t>PA</a:t>
            </a:r>
            <a:endParaRPr lang="en-US" sz="3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92A2A-7102-462A-9C2E-08AEE906B7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1A4A9-2928-45DF-9EA5-94C07B276B39}"/>
              </a:ext>
            </a:extLst>
          </p:cNvPr>
          <p:cNvSpPr txBox="1"/>
          <p:nvPr/>
        </p:nvSpPr>
        <p:spPr>
          <a:xfrm>
            <a:off x="1838325" y="5076225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/>
              <a:t>Funcționează și:</a:t>
            </a:r>
          </a:p>
          <a:p>
            <a:r>
              <a:rPr lang="ro-RO" sz="2400" b="1" dirty="0"/>
              <a:t>start = </a:t>
            </a:r>
            <a:r>
              <a:rPr lang="ro-RO" sz="2400" b="1" dirty="0" err="1"/>
              <a:t>round</a:t>
            </a:r>
            <a:r>
              <a:rPr lang="ro-RO" sz="2400" b="1" dirty="0"/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Tid</a:t>
            </a:r>
            <a:r>
              <a:rPr lang="ro-RO" sz="2400" b="1" dirty="0"/>
              <a:t> * </a:t>
            </a:r>
            <a:r>
              <a:rPr lang="ro-RO" sz="2400" b="1" dirty="0">
                <a:solidFill>
                  <a:srgbClr val="00B050"/>
                </a:solidFill>
              </a:rPr>
              <a:t>N</a:t>
            </a:r>
            <a:r>
              <a:rPr lang="ro-RO" sz="2400" b="1" dirty="0"/>
              <a:t>/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</a:t>
            </a:r>
          </a:p>
          <a:p>
            <a:r>
              <a:rPr lang="ro-RO" sz="2400" b="1" dirty="0" err="1"/>
              <a:t>end</a:t>
            </a:r>
            <a:r>
              <a:rPr lang="ro-RO" sz="2400" b="1" dirty="0"/>
              <a:t> = </a:t>
            </a:r>
            <a:r>
              <a:rPr lang="ro-RO" sz="2400" b="1" dirty="0" err="1"/>
              <a:t>round</a:t>
            </a:r>
            <a:r>
              <a:rPr lang="ro-RO" sz="2400" b="1" dirty="0"/>
              <a:t>((</a:t>
            </a:r>
            <a:r>
              <a:rPr lang="ro-RO" sz="2400" b="1" dirty="0">
                <a:solidFill>
                  <a:srgbClr val="7030A0"/>
                </a:solidFill>
              </a:rPr>
              <a:t>Tid</a:t>
            </a:r>
            <a:r>
              <a:rPr lang="ro-RO" sz="2400" b="1" dirty="0"/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</a:t>
            </a:r>
            <a:r>
              <a:rPr lang="ro-RO" sz="2400" b="1" dirty="0"/>
              <a:t>/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/>
              <a:t>) 	De ce?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61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pthread_t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pthread_create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(&amp;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NULL,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void 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threadFunction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(void* </a:t>
            </a:r>
            <a:r>
              <a:rPr lang="en-US" b="1" dirty="0" err="1">
                <a:solidFill>
                  <a:schemeClr val="bg2">
                    <a:lumMod val="90000"/>
                  </a:schemeClr>
                </a:solidFill>
              </a:rPr>
              <a:t>arg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{</a:t>
            </a:r>
          </a:p>
          <a:p>
            <a:endParaRPr lang="ro-RO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pthread_join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thread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</a:t>
            </a:r>
            <a:r>
              <a:rPr lang="en-US" dirty="0"/>
              <a:t>NULL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);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16C4-D709-47CC-9390-F74919E25685}"/>
              </a:ext>
            </a:extLst>
          </p:cNvPr>
          <p:cNvSpPr txBox="1"/>
          <p:nvPr/>
        </p:nvSpPr>
        <p:spPr>
          <a:xfrm>
            <a:off x="3146322" y="3753794"/>
            <a:ext cx="5633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Astfel se pot extrage date din </a:t>
            </a:r>
            <a:r>
              <a:rPr lang="ro-RO" sz="3200" dirty="0" err="1"/>
              <a:t>thread</a:t>
            </a:r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1082A-9645-4D60-B1D7-67E3935AB5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2955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27F4-7E4E-4DE6-844D-CFE4C8F1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FF3D-47B9-4EAC-8473-B413150F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5693B-0B6D-42EF-AEFE-8910DCDAD9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5337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A3A14-935B-4E1E-A462-C9B09F1D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7184D-46F2-4AC7-94E2-B9B6E0B6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C4BC3-677B-4B77-A7D9-2F60B923115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5536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BF33FA6-13D1-4543-A988-46261EA35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2" y="1526720"/>
            <a:ext cx="8183879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8C078-E8CE-42FF-8B7D-1C44169612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2281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D2B03E9C-F50F-45DF-909E-68108DAD3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8202168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98491" y="246298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45E92-574A-4D92-8B37-D87B68A2EB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9115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8263D41-1CB6-478C-8425-9676B537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4193459" y="286118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ADF6C-840A-4B85-9F50-E8AC521B13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21815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3DDD3CA-2F42-44FB-B05A-13B53E750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83394" y="3244645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A2DFC-0C28-4991-B62E-03FCAEE955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8501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48D6BBED-86BF-4EC7-8BF3-4D47A7942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61871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DE91E-F687-4303-B74D-D7105238D2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422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542514" y="364285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279914" y="165673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9FD783-1289-47B1-BF82-FF17F666B3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5845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132746" y="325939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602D6C-20FA-4090-8A35-9ABAC20518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21585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610956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0B6F40-5FCB-4CE1-A29D-B20F741596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257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9610956" y="362810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829652" y="506164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C40B307-9616-417D-AEFC-F3C363010B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0665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AFC75-622E-48F2-854E-CF72573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D17B4-2F36-4366-81A9-CA5E6A4F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0" y="1029255"/>
            <a:ext cx="9144000" cy="4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D41EF-A59D-484B-B92C-C2D6EA2DCB15}"/>
              </a:ext>
            </a:extLst>
          </p:cNvPr>
          <p:cNvSpPr txBox="1"/>
          <p:nvPr/>
        </p:nvSpPr>
        <p:spPr>
          <a:xfrm>
            <a:off x="1838326" y="2457096"/>
            <a:ext cx="8690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400" dirty="0"/>
              <a:t>Câte </a:t>
            </a:r>
            <a:r>
              <a:rPr lang="ro-RO" sz="4400" dirty="0" err="1"/>
              <a:t>thread</a:t>
            </a:r>
            <a:r>
              <a:rPr lang="ro-RO" sz="4400" dirty="0"/>
              <a:t>-uri avem în execuție?</a:t>
            </a:r>
            <a:endParaRPr lang="en-US" sz="44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C38D930-B02F-4F94-892D-A9589CDA3E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819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822" y="2124222"/>
            <a:ext cx="10703256" cy="4052741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nivel</a:t>
            </a:r>
            <a:r>
              <a:rPr lang="en-US" dirty="0"/>
              <a:t> de bit (Bit level)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instruc</a:t>
            </a:r>
            <a:r>
              <a:rPr lang="ro-RO" dirty="0" err="1"/>
              <a:t>țiune</a:t>
            </a:r>
            <a:r>
              <a:rPr lang="ro-RO" dirty="0"/>
              <a:t> (</a:t>
            </a:r>
            <a:r>
              <a:rPr lang="en-US" dirty="0"/>
              <a:t>Instruction level</a:t>
            </a:r>
            <a:r>
              <a:rPr lang="ro-RO" dirty="0"/>
              <a:t>)</a:t>
            </a:r>
            <a:endParaRPr lang="en-US" dirty="0"/>
          </a:p>
          <a:p>
            <a:endParaRPr lang="en-US" dirty="0"/>
          </a:p>
          <a:p>
            <a:r>
              <a:rPr lang="ro-RO" dirty="0"/>
              <a:t>La nivel de task (</a:t>
            </a:r>
            <a:r>
              <a:rPr lang="en-US" dirty="0"/>
              <a:t>Task parallelism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763DD-3C87-48A9-8147-00A40A63CA5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04568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AFC75-622E-48F2-854E-CF725739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D17B4-2F36-4366-81A9-CA5E6A4F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524000" y="1029255"/>
            <a:ext cx="9144000" cy="4799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4D41EF-A59D-484B-B92C-C2D6EA2DCB15}"/>
              </a:ext>
            </a:extLst>
          </p:cNvPr>
          <p:cNvSpPr txBox="1"/>
          <p:nvPr/>
        </p:nvSpPr>
        <p:spPr>
          <a:xfrm>
            <a:off x="1750901" y="2082192"/>
            <a:ext cx="869019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4400" dirty="0"/>
              <a:t>Câte </a:t>
            </a:r>
            <a:r>
              <a:rPr lang="ro-RO" sz="4400" dirty="0" err="1"/>
              <a:t>thread</a:t>
            </a:r>
            <a:r>
              <a:rPr lang="ro-RO" sz="4400" dirty="0"/>
              <a:t>-uri avem în execuție?</a:t>
            </a:r>
          </a:p>
          <a:p>
            <a:pPr algn="ctr"/>
            <a:r>
              <a:rPr lang="ro-RO" sz="4400" dirty="0"/>
              <a:t>3</a:t>
            </a:r>
          </a:p>
          <a:p>
            <a:pPr algn="ctr"/>
            <a:r>
              <a:rPr lang="ro-RO" sz="4400" dirty="0" err="1"/>
              <a:t>main</a:t>
            </a:r>
            <a:endParaRPr lang="ro-RO" sz="4400" dirty="0"/>
          </a:p>
          <a:p>
            <a:pPr algn="ctr"/>
            <a:r>
              <a:rPr lang="ro-RO" sz="4400" dirty="0" err="1"/>
              <a:t>threadFunction</a:t>
            </a:r>
            <a:endParaRPr lang="ro-RO" sz="4400" dirty="0"/>
          </a:p>
          <a:p>
            <a:pPr algn="ctr"/>
            <a:r>
              <a:rPr lang="ro-RO" sz="4400" dirty="0" err="1"/>
              <a:t>threadFunction</a:t>
            </a:r>
            <a:endParaRPr lang="en-US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9FBE91-8502-4383-882C-F2310FABF88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1368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9697" y="396731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1A405A-69E4-4547-8DCB-9C6A621C71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33233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4137" y="433602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00130DF-76FD-4EB6-90DC-DD60E2D42F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58647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15BB1D5-71EF-440F-8774-9BC576B628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1931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533128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3F8E048-A01F-4BDC-B2AB-07433987F5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9234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B4C92E-8B6D-46D1-8DE9-3E85B0DB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1524000" y="1081088"/>
            <a:ext cx="9144000" cy="47994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27E1D7-26E4-41FE-9847-C9C54551E934}"/>
              </a:ext>
            </a:extLst>
          </p:cNvPr>
          <p:cNvSpPr txBox="1"/>
          <p:nvPr/>
        </p:nvSpPr>
        <p:spPr>
          <a:xfrm>
            <a:off x="2319528" y="1539877"/>
            <a:ext cx="7415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</a:t>
            </a:r>
            <a:r>
              <a:rPr lang="ro-RO" sz="5400" dirty="0" err="1"/>
              <a:t>hread-ul</a:t>
            </a:r>
            <a:r>
              <a:rPr lang="ro-RO" sz="5400" dirty="0"/>
              <a:t> </a:t>
            </a:r>
            <a:r>
              <a:rPr lang="ro-RO" sz="5400" dirty="0" err="1"/>
              <a:t>main</a:t>
            </a:r>
            <a:r>
              <a:rPr lang="ro-RO" sz="5400" dirty="0"/>
              <a:t> </a:t>
            </a:r>
            <a:r>
              <a:rPr lang="ro-RO" sz="5400" b="1" dirty="0">
                <a:solidFill>
                  <a:srgbClr val="FF0000"/>
                </a:solidFill>
              </a:rPr>
              <a:t>așteaptă</a:t>
            </a:r>
            <a:r>
              <a:rPr lang="ro-RO" sz="5400" b="1" dirty="0"/>
              <a:t> </a:t>
            </a:r>
            <a:r>
              <a:rPr lang="ro-RO" sz="5400" dirty="0"/>
              <a:t>ca </a:t>
            </a:r>
            <a:r>
              <a:rPr lang="ro-RO" sz="5400" dirty="0" err="1"/>
              <a:t>thread-ul</a:t>
            </a:r>
            <a:r>
              <a:rPr lang="ro-RO" sz="5400" dirty="0"/>
              <a:t> cu </a:t>
            </a:r>
            <a:r>
              <a:rPr lang="ro-RO" sz="5400" dirty="0" err="1"/>
              <a:t>handler-ul</a:t>
            </a:r>
            <a:r>
              <a:rPr lang="ro-RO" sz="5400" dirty="0"/>
              <a:t> </a:t>
            </a:r>
            <a:r>
              <a:rPr lang="ro-RO" sz="5400" dirty="0" err="1"/>
              <a:t>tid</a:t>
            </a:r>
            <a:r>
              <a:rPr lang="en-US" sz="5400" dirty="0"/>
              <a:t>[i] s</a:t>
            </a:r>
            <a:r>
              <a:rPr lang="ro-RO" sz="5400" dirty="0"/>
              <a:t>ă termine execuția</a:t>
            </a:r>
            <a:endParaRPr lang="en-US" sz="5400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91845BF-4179-47F7-B880-72BA4FDBD0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79699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8374985" y="561150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2DE12FB-E8D8-4568-B6A8-42EA7B51A55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256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1">
            <a:extLst>
              <a:ext uri="{FF2B5EF4-FFF2-40B4-BE49-F238E27FC236}">
                <a16:creationId xmlns:a16="http://schemas.microsoft.com/office/drawing/2014/main" id="{CC244FF8-FF2E-42D6-9830-614FD9879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744" y="4573706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1C5172-945C-42A2-8631-47986B590397}"/>
              </a:ext>
            </a:extLst>
          </p:cNvPr>
          <p:cNvCxnSpPr>
            <a:cxnSpLocks/>
          </p:cNvCxnSpPr>
          <p:nvPr/>
        </p:nvCxnSpPr>
        <p:spPr bwMode="auto">
          <a:xfrm flipH="1">
            <a:off x="7593321" y="586222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DC0189-2FAE-46BE-93E8-C926627303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7764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574088" y="192220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EC31BFB-F4F2-42E4-89A3-B0320B43B8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66949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8854308" y="220242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74C053-4194-44ED-8696-6CB9D5A7E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0310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089" y="1323976"/>
            <a:ext cx="8524875" cy="5091113"/>
          </a:xfrm>
        </p:spPr>
        <p:txBody>
          <a:bodyPr/>
          <a:lstStyle/>
          <a:p>
            <a:r>
              <a:rPr lang="en-US" dirty="0"/>
              <a:t>Bit level</a:t>
            </a:r>
          </a:p>
          <a:p>
            <a:pPr lvl="2"/>
            <a:r>
              <a:rPr lang="ro-RO" sz="2400" b="1" dirty="0">
                <a:solidFill>
                  <a:srgbClr val="FF6600"/>
                </a:solidFill>
              </a:rPr>
              <a:t>C</a:t>
            </a:r>
            <a:r>
              <a:rPr lang="ro-RO" sz="2400" b="1" dirty="0">
                <a:solidFill>
                  <a:srgbClr val="00B050"/>
                </a:solidFill>
              </a:rPr>
              <a:t> </a:t>
            </a:r>
            <a:r>
              <a:rPr lang="ro-RO" sz="2400" b="1" dirty="0"/>
              <a:t>=</a:t>
            </a:r>
            <a:r>
              <a:rPr lang="ro-RO" sz="2400" b="1" dirty="0">
                <a:solidFill>
                  <a:srgbClr val="00B050"/>
                </a:solidFill>
              </a:rPr>
              <a:t> A</a:t>
            </a:r>
            <a:r>
              <a:rPr lang="ro-RO" sz="2400" b="1" dirty="0"/>
              <a:t> &amp; </a:t>
            </a:r>
            <a:r>
              <a:rPr lang="ro-RO" sz="2400" b="1" dirty="0">
                <a:solidFill>
                  <a:srgbClr val="00B0F0"/>
                </a:solidFill>
              </a:rPr>
              <a:t>B</a:t>
            </a:r>
            <a:endParaRPr lang="en-US" sz="2400" b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Task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7CA390-E825-42FC-8860-1E9EF45C7F81}"/>
              </a:ext>
            </a:extLst>
          </p:cNvPr>
          <p:cNvCxnSpPr/>
          <p:nvPr/>
        </p:nvCxnSpPr>
        <p:spPr bwMode="auto">
          <a:xfrm>
            <a:off x="5017971" y="1944304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FD673C-7361-4C01-8AA0-CAFD6F2BC00F}"/>
              </a:ext>
            </a:extLst>
          </p:cNvPr>
          <p:cNvCxnSpPr/>
          <p:nvPr/>
        </p:nvCxnSpPr>
        <p:spPr bwMode="auto">
          <a:xfrm>
            <a:off x="5017971" y="1721319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hord 13">
            <a:extLst>
              <a:ext uri="{FF2B5EF4-FFF2-40B4-BE49-F238E27FC236}">
                <a16:creationId xmlns:a16="http://schemas.microsoft.com/office/drawing/2014/main" id="{29A9E186-E7E2-46AB-8918-FF49B21364E3}"/>
              </a:ext>
            </a:extLst>
          </p:cNvPr>
          <p:cNvSpPr/>
          <p:nvPr/>
        </p:nvSpPr>
        <p:spPr bwMode="auto">
          <a:xfrm>
            <a:off x="7520544" y="1472666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A91BC0-3952-416F-B60B-1E141A1140BF}"/>
              </a:ext>
            </a:extLst>
          </p:cNvPr>
          <p:cNvCxnSpPr>
            <a:cxnSpLocks/>
          </p:cNvCxnSpPr>
          <p:nvPr/>
        </p:nvCxnSpPr>
        <p:spPr bwMode="auto">
          <a:xfrm>
            <a:off x="8252054" y="1838420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285669-0FDF-4594-BBBC-96B1FD7BEE05}"/>
              </a:ext>
            </a:extLst>
          </p:cNvPr>
          <p:cNvCxnSpPr/>
          <p:nvPr/>
        </p:nvCxnSpPr>
        <p:spPr bwMode="auto">
          <a:xfrm>
            <a:off x="5017971" y="2824504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93321E-0DB0-40A7-BC2A-6D3BC72A9E77}"/>
              </a:ext>
            </a:extLst>
          </p:cNvPr>
          <p:cNvCxnSpPr/>
          <p:nvPr/>
        </p:nvCxnSpPr>
        <p:spPr bwMode="auto">
          <a:xfrm>
            <a:off x="5017971" y="2601519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hord 18">
            <a:extLst>
              <a:ext uri="{FF2B5EF4-FFF2-40B4-BE49-F238E27FC236}">
                <a16:creationId xmlns:a16="http://schemas.microsoft.com/office/drawing/2014/main" id="{9E3DDFCF-A9BC-4387-8BAB-02BF5A1F5B7C}"/>
              </a:ext>
            </a:extLst>
          </p:cNvPr>
          <p:cNvSpPr/>
          <p:nvPr/>
        </p:nvSpPr>
        <p:spPr bwMode="auto">
          <a:xfrm>
            <a:off x="7520544" y="2352866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22108A-D038-4726-BFA5-B1FE042897AA}"/>
              </a:ext>
            </a:extLst>
          </p:cNvPr>
          <p:cNvCxnSpPr>
            <a:cxnSpLocks/>
          </p:cNvCxnSpPr>
          <p:nvPr/>
        </p:nvCxnSpPr>
        <p:spPr bwMode="auto">
          <a:xfrm>
            <a:off x="8252054" y="2718620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6E319C-8F21-454C-B6EC-ABB50117DA1D}"/>
              </a:ext>
            </a:extLst>
          </p:cNvPr>
          <p:cNvCxnSpPr/>
          <p:nvPr/>
        </p:nvCxnSpPr>
        <p:spPr bwMode="auto">
          <a:xfrm>
            <a:off x="5017971" y="3743302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E1BD4E-1F2B-46AD-8EE0-1C9180B66653}"/>
              </a:ext>
            </a:extLst>
          </p:cNvPr>
          <p:cNvCxnSpPr/>
          <p:nvPr/>
        </p:nvCxnSpPr>
        <p:spPr bwMode="auto">
          <a:xfrm>
            <a:off x="5017971" y="3520317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Chord 22">
            <a:extLst>
              <a:ext uri="{FF2B5EF4-FFF2-40B4-BE49-F238E27FC236}">
                <a16:creationId xmlns:a16="http://schemas.microsoft.com/office/drawing/2014/main" id="{3A94C209-3690-4249-B756-5AEDCD173107}"/>
              </a:ext>
            </a:extLst>
          </p:cNvPr>
          <p:cNvSpPr/>
          <p:nvPr/>
        </p:nvSpPr>
        <p:spPr bwMode="auto">
          <a:xfrm>
            <a:off x="7520544" y="3271664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68C48B-AD12-4915-B267-5809EC46F55C}"/>
              </a:ext>
            </a:extLst>
          </p:cNvPr>
          <p:cNvCxnSpPr>
            <a:cxnSpLocks/>
          </p:cNvCxnSpPr>
          <p:nvPr/>
        </p:nvCxnSpPr>
        <p:spPr bwMode="auto">
          <a:xfrm>
            <a:off x="8252054" y="3637418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6B8351-2B73-4D6F-B21C-402E84DAA8C6}"/>
              </a:ext>
            </a:extLst>
          </p:cNvPr>
          <p:cNvCxnSpPr/>
          <p:nvPr/>
        </p:nvCxnSpPr>
        <p:spPr bwMode="auto">
          <a:xfrm>
            <a:off x="5017971" y="4583503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A44CEF-3D98-4A3C-884A-E715D7F7FD71}"/>
              </a:ext>
            </a:extLst>
          </p:cNvPr>
          <p:cNvCxnSpPr/>
          <p:nvPr/>
        </p:nvCxnSpPr>
        <p:spPr bwMode="auto">
          <a:xfrm>
            <a:off x="5017971" y="4360518"/>
            <a:ext cx="286832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Chord 26">
            <a:extLst>
              <a:ext uri="{FF2B5EF4-FFF2-40B4-BE49-F238E27FC236}">
                <a16:creationId xmlns:a16="http://schemas.microsoft.com/office/drawing/2014/main" id="{19B0050A-940C-4365-8CCC-58A95C73ABFE}"/>
              </a:ext>
            </a:extLst>
          </p:cNvPr>
          <p:cNvSpPr/>
          <p:nvPr/>
        </p:nvSpPr>
        <p:spPr bwMode="auto">
          <a:xfrm>
            <a:off x="7520544" y="4111865"/>
            <a:ext cx="731511" cy="731511"/>
          </a:xfrm>
          <a:prstGeom prst="chord">
            <a:avLst>
              <a:gd name="adj1" fmla="val 16311082"/>
              <a:gd name="adj2" fmla="val 5314552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AF345F-EE92-48BD-A202-F46BA1D7B3EA}"/>
              </a:ext>
            </a:extLst>
          </p:cNvPr>
          <p:cNvCxnSpPr>
            <a:cxnSpLocks/>
          </p:cNvCxnSpPr>
          <p:nvPr/>
        </p:nvCxnSpPr>
        <p:spPr bwMode="auto">
          <a:xfrm>
            <a:off x="8252054" y="4477619"/>
            <a:ext cx="5101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44747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426B25A3-4F4E-4ABF-9110-78A19BB70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874" y="1164332"/>
            <a:ext cx="3974689" cy="147732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*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*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arg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a=a+1;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 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}</a:t>
            </a:r>
            <a:r>
              <a:rPr lang="en-US" altLang="en-US" sz="11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6448B2-B46D-4C3A-95C4-84A7D6193FE6}"/>
              </a:ext>
            </a:extLst>
          </p:cNvPr>
          <p:cNvCxnSpPr>
            <a:cxnSpLocks/>
          </p:cNvCxnSpPr>
          <p:nvPr/>
        </p:nvCxnSpPr>
        <p:spPr bwMode="auto">
          <a:xfrm flipH="1">
            <a:off x="7917785" y="2482646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6CDD8E2-7BC1-465C-A510-86320B17FD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81668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039F-AC81-4095-B600-FA841C2604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07382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9125" y="464744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3FFF7-7774-4746-B22B-04B2FD0D6A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36899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439697" y="4396725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F3C14-4D1A-44A7-993E-BD225FDA6E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77296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5808406" y="472118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865F8-63D3-474B-A66D-AFE6E1B27E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77411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1903" y="507515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7ED7-ED31-4E08-B6D2-E9F775C68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45634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404419" y="550285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4266B-7ADB-410B-9B8D-4DD6B6A9F6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48338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17EE-1FA7-45AA-BF09-F92CA42B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Pthread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C1F4-F0BE-4574-8BC1-C0AAD28D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879F8-22D4-4ED6-9CA1-7C07976A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526720"/>
            <a:ext cx="9955161" cy="452431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argc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**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argv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I, P=2;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pthread_t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[P];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</a:t>
            </a:r>
          </a:p>
          <a:p>
            <a:pPr lvl="0"/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pthread_create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(&amp;(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[i]),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threadFunction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for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(i = 0; i &lt; P; i++) {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pthread_join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/>
              </a:rPr>
              <a:t>tid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[i], </a:t>
            </a: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7F0055"/>
                </a:solidFill>
                <a:latin typeface="Arial Unicode MS"/>
              </a:rPr>
              <a:t>   return</a:t>
            </a: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0;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4B914F-1AE0-408A-AA88-DE7055D8A4E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54045" y="5783073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F8AD-D54F-4403-8365-DF3B7976A1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41687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6258-5DD2-4728-B764-6D911E8B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1A0B6-FD50-4A2C-9776-CA2A4A4CB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B07B7-896E-4DC6-9EC8-80989653EE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92059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D66CC-3E91-4403-9048-BA23C1B3ED8E}"/>
              </a:ext>
            </a:extLst>
          </p:cNvPr>
          <p:cNvSpPr txBox="1"/>
          <p:nvPr/>
        </p:nvSpPr>
        <p:spPr>
          <a:xfrm>
            <a:off x="1838326" y="5177675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D1825-9D5B-46FA-B40C-35455066D2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4045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/>
          </a:p>
          <a:p>
            <a:r>
              <a:rPr lang="en-US" dirty="0"/>
              <a:t>Instruction level</a:t>
            </a:r>
          </a:p>
          <a:p>
            <a:pPr marL="725488" lvl="2" indent="0">
              <a:buNone/>
            </a:pPr>
            <a:r>
              <a:rPr lang="ro-RO" sz="2800" b="1" dirty="0">
                <a:solidFill>
                  <a:srgbClr val="FF6600"/>
                </a:solidFill>
              </a:rPr>
              <a:t>C</a:t>
            </a:r>
            <a:r>
              <a:rPr lang="en-US" sz="2800" b="1" dirty="0">
                <a:solidFill>
                  <a:srgbClr val="FF6600"/>
                </a:solidFill>
              </a:rPr>
              <a:t>[]</a:t>
            </a:r>
            <a:r>
              <a:rPr lang="ro-RO" sz="2800" b="1" dirty="0">
                <a:solidFill>
                  <a:srgbClr val="00B050"/>
                </a:solidFill>
              </a:rPr>
              <a:t> </a:t>
            </a:r>
            <a:r>
              <a:rPr lang="ro-RO" sz="2800" b="1" dirty="0"/>
              <a:t>=</a:t>
            </a:r>
            <a:r>
              <a:rPr lang="ro-RO" sz="2800" b="1" dirty="0">
                <a:solidFill>
                  <a:srgbClr val="00B050"/>
                </a:solidFill>
              </a:rPr>
              <a:t> A</a:t>
            </a:r>
            <a:r>
              <a:rPr lang="en-US" sz="2800" b="1" dirty="0">
                <a:solidFill>
                  <a:srgbClr val="00B050"/>
                </a:solidFill>
              </a:rPr>
              <a:t>[]</a:t>
            </a:r>
            <a:r>
              <a:rPr lang="ro-RO" sz="2800" b="1" dirty="0"/>
              <a:t> + </a:t>
            </a:r>
            <a:r>
              <a:rPr lang="en-US" sz="3200" b="1" dirty="0">
                <a:solidFill>
                  <a:srgbClr val="00B0F0"/>
                </a:solidFill>
              </a:rPr>
              <a:t>B[]</a:t>
            </a:r>
            <a:endParaRPr lang="en-US" sz="3200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Task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525260-60EB-4F4E-B907-D43F276BB044}"/>
              </a:ext>
            </a:extLst>
          </p:cNvPr>
          <p:cNvSpPr/>
          <p:nvPr/>
        </p:nvSpPr>
        <p:spPr>
          <a:xfrm>
            <a:off x="5710038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4177A-B423-4388-A485-5C649550C884}"/>
              </a:ext>
            </a:extLst>
          </p:cNvPr>
          <p:cNvSpPr/>
          <p:nvPr/>
        </p:nvSpPr>
        <p:spPr>
          <a:xfrm>
            <a:off x="6230841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E92E6-5F0A-4708-9ADF-77FB4E3088D3}"/>
              </a:ext>
            </a:extLst>
          </p:cNvPr>
          <p:cNvSpPr/>
          <p:nvPr/>
        </p:nvSpPr>
        <p:spPr>
          <a:xfrm>
            <a:off x="6751644" y="2227740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384D2-5ACA-48CF-B837-768810BCC591}"/>
              </a:ext>
            </a:extLst>
          </p:cNvPr>
          <p:cNvSpPr/>
          <p:nvPr/>
        </p:nvSpPr>
        <p:spPr>
          <a:xfrm>
            <a:off x="5709916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1AB40-A149-403F-B7A7-878777C53B03}"/>
              </a:ext>
            </a:extLst>
          </p:cNvPr>
          <p:cNvSpPr/>
          <p:nvPr/>
        </p:nvSpPr>
        <p:spPr>
          <a:xfrm>
            <a:off x="6230475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61E7C-F294-4E1A-8ECC-2F574D690145}"/>
              </a:ext>
            </a:extLst>
          </p:cNvPr>
          <p:cNvSpPr/>
          <p:nvPr/>
        </p:nvSpPr>
        <p:spPr>
          <a:xfrm>
            <a:off x="6751217" y="3601073"/>
            <a:ext cx="520925" cy="52139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EFEA7453-CFCD-4715-9C9A-6407479C8FE7}"/>
              </a:ext>
            </a:extLst>
          </p:cNvPr>
          <p:cNvSpPr/>
          <p:nvPr/>
        </p:nvSpPr>
        <p:spPr bwMode="auto">
          <a:xfrm>
            <a:off x="5763391" y="2939629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700396F7-16AB-4860-AD4D-BA6D9B74EFBF}"/>
              </a:ext>
            </a:extLst>
          </p:cNvPr>
          <p:cNvSpPr/>
          <p:nvPr/>
        </p:nvSpPr>
        <p:spPr bwMode="auto">
          <a:xfrm>
            <a:off x="6283950" y="2939142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2F824D7B-A9B9-493B-A335-70793EFFF8F6}"/>
              </a:ext>
            </a:extLst>
          </p:cNvPr>
          <p:cNvSpPr/>
          <p:nvPr/>
        </p:nvSpPr>
        <p:spPr bwMode="auto">
          <a:xfrm>
            <a:off x="6813855" y="2920716"/>
            <a:ext cx="413973" cy="489858"/>
          </a:xfrm>
          <a:prstGeom prst="mathPlus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3A677-12ED-41EE-BBDF-D2DF3DDF7400}"/>
              </a:ext>
            </a:extLst>
          </p:cNvPr>
          <p:cNvSpPr/>
          <p:nvPr/>
        </p:nvSpPr>
        <p:spPr>
          <a:xfrm>
            <a:off x="7905549" y="2268553"/>
            <a:ext cx="24624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ro-RO" sz="2400" b="1" dirty="0">
              <a:solidFill>
                <a:srgbClr val="7030A0"/>
              </a:solidFill>
            </a:endParaRPr>
          </a:p>
          <a:p>
            <a:pPr lvl="2"/>
            <a:endParaRPr lang="ro-RO" sz="2400" b="1" dirty="0">
              <a:solidFill>
                <a:srgbClr val="7030A0"/>
              </a:solidFill>
            </a:endParaRPr>
          </a:p>
          <a:p>
            <a:pPr lvl="2"/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24A907-3BB6-461D-B7E6-343C47B72C04}"/>
              </a:ext>
            </a:extLst>
          </p:cNvPr>
          <p:cNvSpPr txBox="1"/>
          <p:nvPr/>
        </p:nvSpPr>
        <p:spPr>
          <a:xfrm>
            <a:off x="5875186" y="4865040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 dirty="0"/>
              <a:t>Adunarea a doi vectori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2610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52924-31DD-4C39-A45C-8BF6E8A48C93}"/>
              </a:ext>
            </a:extLst>
          </p:cNvPr>
          <p:cNvSpPr txBox="1"/>
          <p:nvPr/>
        </p:nvSpPr>
        <p:spPr>
          <a:xfrm>
            <a:off x="1838326" y="5177675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CFA560E-1430-4AD0-95DB-C222B42573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29519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BC41B-93EC-4142-824B-ED044187173D}"/>
              </a:ext>
            </a:extLst>
          </p:cNvPr>
          <p:cNvSpPr txBox="1"/>
          <p:nvPr/>
        </p:nvSpPr>
        <p:spPr>
          <a:xfrm>
            <a:off x="1838326" y="5177675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  <a:endParaRPr lang="ro-RO" sz="3600" dirty="0"/>
          </a:p>
          <a:p>
            <a:r>
              <a:rPr lang="ro-RO" sz="3600" dirty="0"/>
              <a:t>4</a:t>
            </a:r>
            <a:endParaRPr lang="en-US" sz="3600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31405B0-B671-4E33-886B-3113548BAA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34982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0" y="3231279"/>
            <a:ext cx="2365118" cy="60468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= 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 + 2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880A29-D87B-4863-9C3B-1F47565A3E69}"/>
              </a:ext>
            </a:extLst>
          </p:cNvPr>
          <p:cNvSpPr txBox="1">
            <a:spLocks/>
          </p:cNvSpPr>
          <p:nvPr/>
        </p:nvSpPr>
        <p:spPr bwMode="auto">
          <a:xfrm>
            <a:off x="8357882" y="3229589"/>
            <a:ext cx="1637069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= 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 + 2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8245B-1D14-4609-832F-59CBFF55E592}"/>
              </a:ext>
            </a:extLst>
          </p:cNvPr>
          <p:cNvSpPr txBox="1"/>
          <p:nvPr/>
        </p:nvSpPr>
        <p:spPr>
          <a:xfrm>
            <a:off x="1838326" y="5177675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dirty="0"/>
              <a:t>Care este valoare lui </a:t>
            </a:r>
            <a:r>
              <a:rPr lang="en-US" sz="3600" dirty="0">
                <a:solidFill>
                  <a:srgbClr val="00B0F0"/>
                </a:solidFill>
              </a:rPr>
              <a:t>a</a:t>
            </a:r>
            <a:r>
              <a:rPr lang="en-US" sz="3600" dirty="0"/>
              <a:t>?</a:t>
            </a:r>
            <a:endParaRPr lang="ro-RO" sz="3600" dirty="0"/>
          </a:p>
          <a:p>
            <a:r>
              <a:rPr lang="ro-RO" sz="3600" dirty="0"/>
              <a:t>4 </a:t>
            </a:r>
            <a:r>
              <a:rPr lang="ro-RO" sz="3600" b="1" dirty="0">
                <a:solidFill>
                  <a:srgbClr val="FF0000"/>
                </a:solidFill>
              </a:rPr>
              <a:t>ȘI</a:t>
            </a:r>
            <a:r>
              <a:rPr lang="ro-RO" sz="3600" dirty="0"/>
              <a:t> 2</a:t>
            </a:r>
            <a:endParaRPr lang="en-US" sz="3600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217DB5-54AF-44CF-AF22-EC40C95E5B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38753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5771-A56E-4720-9739-C104B3A4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E6B6-9209-4419-AFE9-3F3DC06A8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6D16-B5C4-4A49-9CCE-C7B8D3A57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131665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287764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E1517-85FB-4491-A432-CC0DFD01E7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26377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5FC0E-A2B6-4D27-98ED-98421AA83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249049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3637" y="360673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E3638-22F2-4BDF-8AA4-0345863665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7188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2478" y="430823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3637" y="360673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7CDE-9560-48D5-95AD-059F308B7A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57825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30823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1426" y="42999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E02C-E387-4D53-8952-468027A97F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62494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500140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1426" y="42999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2793-22BF-4DF5-9F17-F42F184806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2849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/>
          </a:p>
          <a:p>
            <a:r>
              <a:rPr lang="en-US" dirty="0"/>
              <a:t>Task parallelism</a:t>
            </a:r>
            <a:endParaRPr lang="ro-RO" dirty="0"/>
          </a:p>
          <a:p>
            <a:endParaRPr lang="ro-RO" dirty="0"/>
          </a:p>
          <a:p>
            <a:pPr lvl="1"/>
            <a:r>
              <a:rPr lang="ro-RO" sz="2800" dirty="0" err="1"/>
              <a:t>Multi-Tasking</a:t>
            </a:r>
            <a:r>
              <a:rPr lang="ro-RO" sz="2800" dirty="0"/>
              <a:t> (pot comunica și procesele)</a:t>
            </a:r>
          </a:p>
          <a:p>
            <a:pPr lvl="1"/>
            <a:r>
              <a:rPr lang="ro-RO" sz="2800" dirty="0" err="1"/>
              <a:t>Multi-Threading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F15F5B72-9821-4673-9C18-F53CC54CB6EB}"/>
              </a:ext>
            </a:extLst>
          </p:cNvPr>
          <p:cNvGraphicFramePr>
            <a:graphicFrameLocks noGrp="1"/>
          </p:cNvGraphicFramePr>
          <p:nvPr/>
        </p:nvGraphicFramePr>
        <p:xfrm>
          <a:off x="5858691" y="2040731"/>
          <a:ext cx="4152900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739962">
                  <a:extLst>
                    <a:ext uri="{9D8B030D-6E8A-4147-A177-3AD203B41FA5}">
                      <a16:colId xmlns:a16="http://schemas.microsoft.com/office/drawing/2014/main" val="33466835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44624435"/>
                    </a:ext>
                  </a:extLst>
                </a:gridCol>
                <a:gridCol w="2184338">
                  <a:extLst>
                    <a:ext uri="{9D8B030D-6E8A-4147-A177-3AD203B41FA5}">
                      <a16:colId xmlns:a16="http://schemas.microsoft.com/office/drawing/2014/main" val="1044942870"/>
                    </a:ext>
                  </a:extLst>
                </a:gridCol>
              </a:tblGrid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load</a:t>
                      </a:r>
                      <a:r>
                        <a:rPr lang="ro-RO" dirty="0"/>
                        <a:t> </a:t>
                      </a:r>
                      <a:r>
                        <a:rPr lang="en-US" b="0" dirty="0"/>
                        <a:t>Z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= B + C</a:t>
                      </a:r>
                      <a:endParaRPr lang="en-US" b="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3784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8055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H=H*100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G[1] = G[2] + G[3]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160984"/>
                  </a:ext>
                </a:extLst>
              </a:tr>
              <a:tr h="247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H++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 err="1"/>
                        <a:t>store</a:t>
                      </a:r>
                      <a:r>
                        <a:rPr lang="ro-RO" dirty="0"/>
                        <a:t> </a:t>
                      </a:r>
                      <a:r>
                        <a:rPr lang="en-US" dirty="0"/>
                        <a:t>G[</a:t>
                      </a:r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1</a:t>
                      </a:r>
                      <a:r>
                        <a:rPr lang="en-US" dirty="0"/>
                        <a:t>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170451"/>
                  </a:ext>
                </a:extLst>
              </a:tr>
              <a:tr h="350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 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G[4] = G[5] + G[6]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67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405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5001409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40800" y="4993083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88DCC-B4FC-4686-9673-DD4D7FC347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186295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228C-8FA1-4523-8C9F-931328FE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1B0A-8127-4646-B073-DB7B02BA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3C80-5C57-43B1-822B-D91B41669E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954594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287764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D32D-6097-49AD-BCCF-F3B6E41FC9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57409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1506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BE2E-38F4-4C20-AAAD-F1FAD97E7E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69224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322984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5807C-FA9D-4CC7-9AB2-E6ED03C4E6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422558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99239" y="287764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0EBD1-A9F0-44E9-982E-78DCE1E2F5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539200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61666" y="367405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57ADC-D2BD-4BF2-AC09-9C86FBE36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52501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00241" y="43377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47861-1F6E-4BA1-BA10-558EABB96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87298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7729" y="4942417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40800" y="4891750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45E8-1650-47C1-AC71-3A1CB939B0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63012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4F03-2BB0-478B-B010-5123F117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59CB-9FB7-4AFC-BAB5-2DC28A430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A8376-C341-40BC-94A4-BC1169B2E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925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277-0F09-4B32-8D70-DF7DAF34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paralelism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551E0-5B4F-468D-A5F2-74EA52B6C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Bit level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Instruction level</a:t>
            </a:r>
          </a:p>
          <a:p>
            <a:endParaRPr lang="en-US" dirty="0"/>
          </a:p>
          <a:p>
            <a:r>
              <a:rPr lang="en-US" dirty="0"/>
              <a:t>Task parallelism</a:t>
            </a:r>
            <a:endParaRPr lang="ro-RO" dirty="0"/>
          </a:p>
          <a:p>
            <a:endParaRPr lang="ro-RO" dirty="0"/>
          </a:p>
          <a:p>
            <a:pPr lvl="1"/>
            <a:r>
              <a:rPr lang="ro-RO" sz="2800" dirty="0" err="1"/>
              <a:t>Multi-Tasking</a:t>
            </a:r>
            <a:r>
              <a:rPr lang="ro-RO" sz="2800" dirty="0"/>
              <a:t> (pot comunica și procesele)</a:t>
            </a:r>
          </a:p>
          <a:p>
            <a:pPr lvl="1"/>
            <a:r>
              <a:rPr lang="ro-RO" sz="2800" dirty="0" err="1"/>
              <a:t>Multi-Threading</a:t>
            </a:r>
            <a:endParaRPr lang="ro-RO" sz="2800" dirty="0"/>
          </a:p>
          <a:p>
            <a:pPr marL="361950" lvl="1" indent="0">
              <a:buNone/>
            </a:pPr>
            <a:r>
              <a:rPr lang="ro-RO" sz="2800" dirty="0"/>
              <a:t>Cum pot comunica două procese?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FB5CA-7127-491A-BC3C-165EC8738C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837309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048772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62016" y="304460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22EF4-6A8B-4B97-9F12-1B274FF10C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001622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3600312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40596" y="3591986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9E6B0-11D0-4B08-B476-D0C96C4791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9564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8233" y="435248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5345" y="434415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42E4-D708-47BF-A355-02A7011913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72997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35758" y="4534178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D6C5-BDC3-4308-B1ED-501BA5BD65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0094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80713" y="493238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D0BC-265C-4231-BE01-BD923CE108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3989040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051" y="3048772"/>
            <a:ext cx="2910801" cy="22537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197050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357881" y="2109019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B75F7F-136A-4AB3-AE22-C02F091ED1CC}"/>
              </a:ext>
            </a:extLst>
          </p:cNvPr>
          <p:cNvSpPr txBox="1">
            <a:spLocks/>
          </p:cNvSpPr>
          <p:nvPr/>
        </p:nvSpPr>
        <p:spPr bwMode="auto">
          <a:xfrm>
            <a:off x="7757200" y="3017429"/>
            <a:ext cx="2910801" cy="225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  <a:p>
            <a:pPr marL="0" indent="0">
              <a:buNone/>
            </a:pP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 + 2</a:t>
            </a: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en-US" sz="3200" b="1" kern="0" dirty="0">
                <a:solidFill>
                  <a:srgbClr val="00B0F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rgbClr val="00B050"/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8" y="4940710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80713" y="4932384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4AD5C-C07D-4D1E-86C2-A623BB294346}"/>
              </a:ext>
            </a:extLst>
          </p:cNvPr>
          <p:cNvSpPr txBox="1"/>
          <p:nvPr/>
        </p:nvSpPr>
        <p:spPr>
          <a:xfrm>
            <a:off x="5298346" y="5617816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CR</a:t>
            </a:r>
            <a:r>
              <a:rPr lang="en-US" sz="3600" b="1" dirty="0">
                <a:solidFill>
                  <a:srgbClr val="FF0000"/>
                </a:solidFill>
              </a:rPr>
              <a:t>EW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5BFEB-B4FA-463A-9948-8ED7DA8769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96940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E279-D0F0-4F7D-ABB7-46E268BB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BD50-7F57-4C5F-8A44-7A00604C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F5BA-A69F-49F3-9757-17AEA4CF09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7670502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45F-D2E2-4E31-A51B-741DA915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960" y="763655"/>
            <a:ext cx="8515350" cy="458788"/>
          </a:xfrm>
        </p:spPr>
        <p:txBody>
          <a:bodyPr>
            <a:normAutofit fontScale="90000"/>
          </a:bodyPr>
          <a:lstStyle/>
          <a:p>
            <a:r>
              <a:rPr lang="ro-RO" dirty="0"/>
              <a:t>Primitive de sincronizare</a:t>
            </a:r>
            <a:br>
              <a:rPr lang="ro-RO" dirty="0"/>
            </a:br>
            <a:r>
              <a:rPr lang="en-US" dirty="0"/>
              <a:t>Synchronization 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606E-1CB0-45AE-8ED4-4072349B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62" y="1624429"/>
            <a:ext cx="11438625" cy="4981159"/>
          </a:xfrm>
        </p:spPr>
        <p:txBody>
          <a:bodyPr/>
          <a:lstStyle/>
          <a:p>
            <a:r>
              <a:rPr lang="en-US" sz="4400" dirty="0"/>
              <a:t>Atomic</a:t>
            </a:r>
            <a:r>
              <a:rPr lang="ro-RO" sz="4400" dirty="0"/>
              <a:t>s					</a:t>
            </a:r>
            <a:r>
              <a:rPr lang="en-US" sz="4400" dirty="0"/>
              <a:t>	</a:t>
            </a:r>
            <a:r>
              <a:rPr lang="ro-RO" sz="4400" dirty="0"/>
              <a:t>Atomice</a:t>
            </a:r>
            <a:endParaRPr lang="en-US" sz="4400" dirty="0"/>
          </a:p>
          <a:p>
            <a:endParaRPr lang="en-US" sz="4400" dirty="0"/>
          </a:p>
          <a:p>
            <a:r>
              <a:rPr lang="en-US" sz="4400" dirty="0"/>
              <a:t>Semaphore</a:t>
            </a:r>
            <a:r>
              <a:rPr lang="ro-RO" sz="4400" dirty="0"/>
              <a:t>			</a:t>
            </a:r>
            <a:r>
              <a:rPr lang="en-US" sz="4400" dirty="0"/>
              <a:t>		</a:t>
            </a:r>
            <a:r>
              <a:rPr lang="ro-RO" sz="4400" dirty="0"/>
              <a:t>Semafoare</a:t>
            </a:r>
            <a:endParaRPr lang="en-US" sz="4400" dirty="0"/>
          </a:p>
          <a:p>
            <a:pPr lvl="1"/>
            <a:r>
              <a:rPr lang="en-US" sz="4000" dirty="0"/>
              <a:t>Binary semaphore (Mutex)</a:t>
            </a:r>
          </a:p>
          <a:p>
            <a:pPr lvl="1"/>
            <a:r>
              <a:rPr lang="en-US" sz="4000" dirty="0"/>
              <a:t>Critical section</a:t>
            </a:r>
          </a:p>
          <a:p>
            <a:pPr lvl="1"/>
            <a:endParaRPr lang="en-US" sz="4000" dirty="0"/>
          </a:p>
          <a:p>
            <a:r>
              <a:rPr lang="en-US" sz="4400" dirty="0"/>
              <a:t>Barrier</a:t>
            </a:r>
            <a:r>
              <a:rPr lang="ro-RO" sz="4400" dirty="0"/>
              <a:t>    					</a:t>
            </a:r>
            <a:r>
              <a:rPr lang="en-US" sz="4400" dirty="0"/>
              <a:t>	</a:t>
            </a:r>
            <a:r>
              <a:rPr lang="ro-RO" sz="4400" dirty="0"/>
              <a:t>Bariere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F2C8C9-C546-44E8-BB95-EE9EBA71D1C2}"/>
              </a:ext>
            </a:extLst>
          </p:cNvPr>
          <p:cNvGrpSpPr/>
          <p:nvPr/>
        </p:nvGrpSpPr>
        <p:grpSpPr>
          <a:xfrm>
            <a:off x="3322746" y="5873120"/>
            <a:ext cx="3985114" cy="221225"/>
            <a:chOff x="2481595" y="3284371"/>
            <a:chExt cx="3949132" cy="368591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E29FF74-6EB3-45BB-880F-24A85A5E3488}"/>
                </a:ext>
              </a:extLst>
            </p:cNvPr>
            <p:cNvSpPr/>
            <p:nvPr/>
          </p:nvSpPr>
          <p:spPr>
            <a:xfrm>
              <a:off x="2481595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A35946AD-E1C8-4261-BF6A-95725BEBB1BC}"/>
                </a:ext>
              </a:extLst>
            </p:cNvPr>
            <p:cNvSpPr/>
            <p:nvPr/>
          </p:nvSpPr>
          <p:spPr>
            <a:xfrm>
              <a:off x="293011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07C3FAB7-1A56-42A2-A6E6-EAD3A91FB33C}"/>
                </a:ext>
              </a:extLst>
            </p:cNvPr>
            <p:cNvSpPr/>
            <p:nvPr/>
          </p:nvSpPr>
          <p:spPr>
            <a:xfrm>
              <a:off x="3378637" y="3287804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6D23E5F6-087F-495D-86DB-198BB2817EEB}"/>
                </a:ext>
              </a:extLst>
            </p:cNvPr>
            <p:cNvSpPr/>
            <p:nvPr/>
          </p:nvSpPr>
          <p:spPr>
            <a:xfrm>
              <a:off x="3827158" y="3285198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82956CCF-2F49-4A93-B442-BCF18654FF98}"/>
                </a:ext>
              </a:extLst>
            </p:cNvPr>
            <p:cNvSpPr/>
            <p:nvPr/>
          </p:nvSpPr>
          <p:spPr>
            <a:xfrm>
              <a:off x="4276603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3002B59-056E-4B34-A1F4-AA749BCDB046}"/>
                </a:ext>
              </a:extLst>
            </p:cNvPr>
            <p:cNvSpPr/>
            <p:nvPr/>
          </p:nvSpPr>
          <p:spPr>
            <a:xfrm>
              <a:off x="4725124" y="3292922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37E710E-119A-4C00-A42F-4620DC9185CF}"/>
                </a:ext>
              </a:extLst>
            </p:cNvPr>
            <p:cNvSpPr/>
            <p:nvPr/>
          </p:nvSpPr>
          <p:spPr>
            <a:xfrm>
              <a:off x="5173645" y="3291666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46230A53-C7EC-4BF6-82E3-6465F59F03FE}"/>
                </a:ext>
              </a:extLst>
            </p:cNvPr>
            <p:cNvSpPr/>
            <p:nvPr/>
          </p:nvSpPr>
          <p:spPr>
            <a:xfrm>
              <a:off x="5622166" y="3289060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C98D3105-EAC1-410E-84B6-AE92887C28A1}"/>
                </a:ext>
              </a:extLst>
            </p:cNvPr>
            <p:cNvSpPr/>
            <p:nvPr/>
          </p:nvSpPr>
          <p:spPr>
            <a:xfrm>
              <a:off x="6070687" y="3284371"/>
              <a:ext cx="360040" cy="360040"/>
            </a:xfrm>
            <a:prstGeom prst="parallelogram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E4BE99-D99A-42E5-8DC8-9BB849216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83" y="2639850"/>
            <a:ext cx="607115" cy="1011857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64D7549-CFC6-4EB1-8417-BD2F9C48DF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39260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64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235452" y="1964993"/>
            <a:ext cx="3581316" cy="292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 dirty="0"/>
              <a:t>load(</a:t>
            </a:r>
            <a:r>
              <a:rPr lang="ro-RO" sz="3200" b="1" kern="0" dirty="0">
                <a:solidFill>
                  <a:srgbClr val="00B050"/>
                </a:solidFill>
              </a:rPr>
              <a:t>A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)</a:t>
            </a:r>
            <a:endParaRPr lang="ro-RO" sz="3200" b="1" kern="0" dirty="0"/>
          </a:p>
          <a:p>
            <a:pPr marL="0" indent="0">
              <a:buNone/>
            </a:pPr>
            <a:r>
              <a:rPr lang="ro-RO" sz="3200" b="1" kern="0" dirty="0" err="1"/>
              <a:t>load</a:t>
            </a:r>
            <a:r>
              <a:rPr lang="ro-RO" sz="3200" b="1" kern="0" dirty="0"/>
              <a:t>(</a:t>
            </a:r>
            <a:r>
              <a:rPr lang="ro-RO" sz="3200" b="1" kern="0" dirty="0">
                <a:solidFill>
                  <a:srgbClr val="7030A0"/>
                </a:solidFill>
              </a:rPr>
              <a:t>B</a:t>
            </a:r>
            <a:r>
              <a:rPr lang="ro-RO" sz="3200" b="1" kern="0" dirty="0"/>
              <a:t>, </a:t>
            </a:r>
            <a:r>
              <a:rPr lang="ro-RO" sz="3200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sz="3200" b="1" kern="0" dirty="0"/>
              <a:t>)</a:t>
            </a:r>
            <a:endParaRPr lang="en-US" sz="3200" b="1" kern="0" dirty="0"/>
          </a:p>
          <a:p>
            <a:pPr marL="0" indent="0">
              <a:buNone/>
            </a:pPr>
            <a:r>
              <a:rPr lang="en-US" sz="3200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sz="3200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sz="3200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3200" b="1" kern="0" dirty="0"/>
              <a:t> =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 + </a:t>
            </a:r>
            <a:r>
              <a:rPr lang="ro-RO" sz="3200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sz="32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200" b="1" kern="0" dirty="0"/>
              <a:t>write(</a:t>
            </a:r>
            <a:r>
              <a:rPr lang="ro-RO" sz="3200" b="1" kern="0" dirty="0">
                <a:solidFill>
                  <a:srgbClr val="FF6600"/>
                </a:solidFill>
              </a:rPr>
              <a:t>C</a:t>
            </a:r>
            <a:r>
              <a:rPr lang="en-US" sz="3200" b="1" kern="0" dirty="0"/>
              <a:t>, </a:t>
            </a:r>
            <a:r>
              <a:rPr lang="en-US" sz="3200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sz="3200" b="1" kern="0" dirty="0"/>
              <a:t>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35CA2-89B5-4F13-BCDA-CAC84C932A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429318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55077-B7F2-4C3E-81AA-76DC75506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562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F9F8-0D21-485E-BC47-17534244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54E6-D6B1-4130-B703-5DA0F30C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9731B-E156-4D8E-A80A-91121EA839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77007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D14EC-D791-488A-8EB7-EEDFC2A13D5F}"/>
              </a:ext>
            </a:extLst>
          </p:cNvPr>
          <p:cNvSpPr txBox="1"/>
          <p:nvPr/>
        </p:nvSpPr>
        <p:spPr>
          <a:xfrm>
            <a:off x="6274380" y="2890391"/>
            <a:ext cx="4393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Putem avea doar </a:t>
            </a:r>
            <a:r>
              <a:rPr lang="en-US" sz="3200" dirty="0" err="1"/>
              <a:t>jum</a:t>
            </a:r>
            <a:r>
              <a:rPr lang="ro-RO" sz="3200" dirty="0" err="1"/>
              <a:t>ătate</a:t>
            </a:r>
            <a:r>
              <a:rPr lang="ro-RO" sz="3200" dirty="0"/>
              <a:t> de </a:t>
            </a:r>
            <a:r>
              <a:rPr lang="ro-RO" sz="3200" b="1" dirty="0">
                <a:solidFill>
                  <a:srgbClr val="FF6600"/>
                </a:solidFill>
              </a:rPr>
              <a:t>C</a:t>
            </a:r>
            <a:r>
              <a:rPr lang="ro-RO" sz="3200" dirty="0"/>
              <a:t> modificat</a:t>
            </a:r>
            <a:endParaRPr lang="en-US" sz="3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49D712F-36CB-4EBD-BC32-73083F7A1E6A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3930058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ECAE2B-B1C7-4CD3-A733-7EE3399B3E7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4451772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7BFCDF-CF91-49AD-A2C0-D066CE06FEB5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4948731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E65BA6-8E51-4843-9A0F-93C2BD344EAE}"/>
              </a:ext>
            </a:extLst>
          </p:cNvPr>
          <p:cNvCxnSpPr>
            <a:cxnSpLocks/>
          </p:cNvCxnSpPr>
          <p:nvPr/>
        </p:nvCxnSpPr>
        <p:spPr bwMode="auto">
          <a:xfrm flipH="1">
            <a:off x="4665759" y="5429995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455A9B-08BB-4F1D-A1C3-F103331332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0530169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8F68-EF50-4A4D-A588-85B653E8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Atomics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60C6-039B-43E4-ADE4-1756021EA5E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o-RO" dirty="0"/>
              <a:t>Fie variabile de 64 biți pe un procesor 32 biți </a:t>
            </a:r>
            <a:r>
              <a:rPr lang="ro-RO" b="1" dirty="0">
                <a:solidFill>
                  <a:srgbClr val="FF6600"/>
                </a:solidFill>
              </a:rPr>
              <a:t>C</a:t>
            </a:r>
            <a:r>
              <a:rPr lang="ro-RO" b="1" dirty="0"/>
              <a:t> = </a:t>
            </a:r>
            <a:r>
              <a:rPr lang="ro-RO" b="1" dirty="0">
                <a:solidFill>
                  <a:srgbClr val="00B050"/>
                </a:solidFill>
              </a:rPr>
              <a:t>A</a:t>
            </a:r>
            <a:r>
              <a:rPr lang="ro-RO" b="1" dirty="0"/>
              <a:t> + </a:t>
            </a:r>
            <a:r>
              <a:rPr lang="ro-RO" b="1" dirty="0">
                <a:solidFill>
                  <a:srgbClr val="7030A0"/>
                </a:solidFill>
              </a:rPr>
              <a:t>B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AE2AB6-7DCB-48AB-8ADD-FB39AB3B3433}"/>
              </a:ext>
            </a:extLst>
          </p:cNvPr>
          <p:cNvSpPr txBox="1">
            <a:spLocks/>
          </p:cNvSpPr>
          <p:nvPr/>
        </p:nvSpPr>
        <p:spPr bwMode="auto">
          <a:xfrm>
            <a:off x="2408707" y="1859114"/>
            <a:ext cx="5111832" cy="43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[0]</a:t>
            </a:r>
            <a:r>
              <a:rPr lang="ro-RO" b="1" kern="0" dirty="0"/>
              <a:t>,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[0]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r>
              <a:rPr lang="en-US" b="1" kern="0" dirty="0"/>
              <a:t>load(</a:t>
            </a:r>
            <a:r>
              <a:rPr lang="ro-RO" b="1" kern="0" dirty="0">
                <a:solidFill>
                  <a:srgbClr val="00B050"/>
                </a:solidFill>
              </a:rPr>
              <a:t>A</a:t>
            </a:r>
            <a:r>
              <a:rPr lang="en-US" b="1" kern="0" dirty="0">
                <a:solidFill>
                  <a:srgbClr val="00B05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  <a:endParaRPr lang="ro-RO" b="1" kern="0" dirty="0"/>
          </a:p>
          <a:p>
            <a:pPr marL="0" indent="0">
              <a:buNone/>
            </a:pPr>
            <a:r>
              <a:rPr lang="ro-RO" b="1" kern="0" dirty="0" err="1"/>
              <a:t>load</a:t>
            </a:r>
            <a:r>
              <a:rPr lang="ro-RO" b="1" kern="0" dirty="0"/>
              <a:t>(</a:t>
            </a:r>
            <a:r>
              <a:rPr lang="ro-RO" b="1" kern="0" dirty="0">
                <a:solidFill>
                  <a:srgbClr val="7030A0"/>
                </a:solidFill>
              </a:rPr>
              <a:t>B</a:t>
            </a:r>
            <a:r>
              <a:rPr lang="en-US" b="1" kern="0" dirty="0">
                <a:solidFill>
                  <a:srgbClr val="7030A0"/>
                </a:solidFill>
              </a:rPr>
              <a:t>[1]</a:t>
            </a:r>
            <a:r>
              <a:rPr lang="ro-RO" b="1" kern="0" dirty="0"/>
              <a:t>, 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ro-RO" b="1" kern="0" dirty="0"/>
              <a:t>)</a:t>
            </a:r>
            <a:endParaRPr lang="en-US" b="1" kern="0" dirty="0"/>
          </a:p>
          <a:p>
            <a:pPr marL="0" indent="0">
              <a:buNone/>
            </a:pP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ro-RO" b="1" kern="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b="1" kern="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="1" kern="0" dirty="0"/>
              <a:t> =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 + </a:t>
            </a:r>
            <a:r>
              <a:rPr lang="ro-RO" b="1" kern="0" dirty="0" err="1">
                <a:solidFill>
                  <a:schemeClr val="bg1">
                    <a:lumMod val="50000"/>
                  </a:schemeClr>
                </a:solidFill>
              </a:rPr>
              <a:t>ebx</a:t>
            </a:r>
            <a:endParaRPr lang="en-US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kern="0" dirty="0"/>
              <a:t>write(</a:t>
            </a:r>
            <a:r>
              <a:rPr lang="ro-RO" b="1" kern="0" dirty="0">
                <a:solidFill>
                  <a:srgbClr val="FF6600"/>
                </a:solidFill>
              </a:rPr>
              <a:t>C</a:t>
            </a:r>
            <a:r>
              <a:rPr lang="en-US" b="1" kern="0" dirty="0">
                <a:solidFill>
                  <a:srgbClr val="FF6600"/>
                </a:solidFill>
              </a:rPr>
              <a:t>[1]</a:t>
            </a:r>
            <a:r>
              <a:rPr lang="en-US" b="1" kern="0" dirty="0"/>
              <a:t>, </a:t>
            </a:r>
            <a:r>
              <a:rPr lang="en-US" b="1" kern="0" dirty="0" err="1">
                <a:solidFill>
                  <a:schemeClr val="bg1">
                    <a:lumMod val="50000"/>
                  </a:schemeClr>
                </a:solidFill>
              </a:rPr>
              <a:t>eax</a:t>
            </a:r>
            <a:r>
              <a:rPr lang="en-US" b="1" kern="0" dirty="0"/>
              <a:t>)</a:t>
            </a:r>
          </a:p>
          <a:p>
            <a:pPr marL="0" indent="0">
              <a:buNone/>
            </a:pPr>
            <a:endParaRPr lang="en-US" b="1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D14EC-D791-488A-8EB7-EEDFC2A13D5F}"/>
              </a:ext>
            </a:extLst>
          </p:cNvPr>
          <p:cNvSpPr txBox="1"/>
          <p:nvPr/>
        </p:nvSpPr>
        <p:spPr>
          <a:xfrm>
            <a:off x="6274380" y="2890392"/>
            <a:ext cx="43936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/>
              <a:t>Atomicitatea asigură că </a:t>
            </a:r>
            <a:r>
              <a:rPr lang="ro-RO" sz="3200" b="1" dirty="0">
                <a:solidFill>
                  <a:srgbClr val="FF6600"/>
                </a:solidFill>
              </a:rPr>
              <a:t>C</a:t>
            </a:r>
            <a:r>
              <a:rPr lang="ro-RO" sz="3200" dirty="0"/>
              <a:t> va fi vizibil doar complet modificat, sau complet nemodificat.</a:t>
            </a:r>
            <a:endParaRPr lang="en-US" sz="3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FB1BC-B407-49E8-8CC1-4C0B13E5490D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509" y="3429000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59945C-D509-4DD9-8106-2FCC0FA821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646509" y="5989864"/>
            <a:ext cx="448465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C1944F-A7C9-4E16-BD77-C4DCB80B81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0674659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F469-0428-4B36-B337-459EB526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6"/>
            <a:ext cx="10872181" cy="928735"/>
          </a:xfrm>
        </p:spPr>
        <p:txBody>
          <a:bodyPr>
            <a:normAutofit fontScale="90000"/>
          </a:bodyPr>
          <a:lstStyle/>
          <a:p>
            <a:r>
              <a:rPr lang="ro-RO" dirty="0"/>
              <a:t>Excludere mutuală</a:t>
            </a:r>
            <a:br>
              <a:rPr lang="ro-RO" dirty="0"/>
            </a:br>
            <a:r>
              <a:rPr lang="en-US" dirty="0"/>
              <a:t>Mutual exclusion - mutex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33C1C-4ED2-4923-B60A-BF4AD831F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430536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87E2-E616-44AA-8E0C-EB3ADDF9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- Dekker’s 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7A60C8-85D4-42AA-82AF-805D6F385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706091"/>
            <a:ext cx="8524875" cy="42744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F74EF-5170-4662-98A2-643980484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052747"/>
            <a:ext cx="5782482" cy="62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7584C-86A6-4938-8718-C4EA448E9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26" y="2724569"/>
            <a:ext cx="2448041" cy="32560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07CB4E-9199-4BD7-9253-E595DFF1CF57}"/>
              </a:ext>
            </a:extLst>
          </p:cNvPr>
          <p:cNvSpPr/>
          <p:nvPr/>
        </p:nvSpPr>
        <p:spPr>
          <a:xfrm>
            <a:off x="6549566" y="5989178"/>
            <a:ext cx="4118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Theodorus</a:t>
            </a:r>
            <a:r>
              <a:rPr lang="en-US" sz="2400" b="1" dirty="0"/>
              <a:t> (Dirk) J. Dekker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FC4B3-C02A-43DD-A706-ACD06BB82D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983254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45F-D2E2-4E31-A51B-741DA915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exclusion – </a:t>
            </a:r>
            <a:r>
              <a:rPr lang="en-US" dirty="0" err="1"/>
              <a:t>Dijsktra’s</a:t>
            </a:r>
            <a:r>
              <a:rPr lang="en-US" dirty="0"/>
              <a:t> Solution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5873B9-F34C-45CC-841F-5B641AB00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9" y="1747546"/>
            <a:ext cx="8764223" cy="4191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F7F7C2-A0AA-4DC2-B6C1-BFDE1D04F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47" y="2240596"/>
            <a:ext cx="2996329" cy="39951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F3FFF-7C99-4BE1-9D30-9F8D03E9E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02396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85C4-3976-4151-B392-7DED9C4A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Dekker’s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B9BB59-F4D4-4C6D-8853-EF9A3D38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1403608"/>
            <a:ext cx="7620000" cy="483209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if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8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busy wait </a:t>
            </a:r>
            <a:r>
              <a:rPr lang="en-US" altLang="en-US" sz="2800" dirty="0">
                <a:solidFill>
                  <a:srgbClr val="870E87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 			</a:t>
            </a: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endParaRPr lang="en-US" altLang="en-US" sz="28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 ...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turn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endParaRPr lang="en-US" altLang="en-US" sz="28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wants_to_enter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8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8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A63B-01B6-42F8-8AF7-20519EEC9D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93112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B835FB6-DBC7-485E-93CF-B09D463ED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784" y="861730"/>
            <a:ext cx="748213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k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k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k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i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else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endParaRPr lang="en-US" altLang="en-US" sz="20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for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</a:t>
            </a:r>
            <a:r>
              <a:rPr lang="en-US" altLang="en-US" sz="2000" dirty="0" err="1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++)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</a:t>
            </a:r>
            <a:r>
              <a:rPr lang="en-US" altLang="en-US" sz="20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if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&amp;&amp;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!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j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])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		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sw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200" dirty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//critical</a:t>
            </a:r>
          </a:p>
          <a:p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 </a:t>
            </a:r>
          </a:p>
          <a:p>
            <a:pPr lvl="0"/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0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2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  <a:endParaRPr lang="en-US" altLang="en-US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0727B5-3776-4206-BF75-E29FDBADE6DD}"/>
              </a:ext>
            </a:extLst>
          </p:cNvPr>
          <p:cNvCxnSpPr>
            <a:cxnSpLocks/>
          </p:cNvCxnSpPr>
          <p:nvPr/>
        </p:nvCxnSpPr>
        <p:spPr bwMode="auto">
          <a:xfrm>
            <a:off x="5277853" y="1304181"/>
            <a:ext cx="181997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DD62CE-03A7-4908-A3ED-BD2FC548BEA7}"/>
              </a:ext>
            </a:extLst>
          </p:cNvPr>
          <p:cNvCxnSpPr>
            <a:cxnSpLocks/>
          </p:cNvCxnSpPr>
          <p:nvPr/>
        </p:nvCxnSpPr>
        <p:spPr bwMode="auto">
          <a:xfrm>
            <a:off x="7097829" y="1304181"/>
            <a:ext cx="0" cy="40057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150982-665E-4018-83D8-C165F6956FED}"/>
              </a:ext>
            </a:extLst>
          </p:cNvPr>
          <p:cNvCxnSpPr>
            <a:cxnSpLocks/>
          </p:cNvCxnSpPr>
          <p:nvPr/>
        </p:nvCxnSpPr>
        <p:spPr bwMode="auto">
          <a:xfrm>
            <a:off x="5277853" y="5309936"/>
            <a:ext cx="181997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E50034-F104-44EF-A34C-ABA55E1720D2}"/>
              </a:ext>
            </a:extLst>
          </p:cNvPr>
          <p:cNvCxnSpPr>
            <a:cxnSpLocks/>
          </p:cNvCxnSpPr>
          <p:nvPr/>
        </p:nvCxnSpPr>
        <p:spPr bwMode="auto">
          <a:xfrm>
            <a:off x="5277853" y="5727032"/>
            <a:ext cx="1042736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3C29-AA53-4251-8337-A42A85B2EBEA}"/>
              </a:ext>
            </a:extLst>
          </p:cNvPr>
          <p:cNvCxnSpPr>
            <a:cxnSpLocks/>
          </p:cNvCxnSpPr>
          <p:nvPr/>
        </p:nvCxnSpPr>
        <p:spPr bwMode="auto">
          <a:xfrm>
            <a:off x="6320589" y="5727032"/>
            <a:ext cx="0" cy="6554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801700-687B-49F9-8F6F-66ED1917395E}"/>
              </a:ext>
            </a:extLst>
          </p:cNvPr>
          <p:cNvCxnSpPr>
            <a:cxnSpLocks/>
          </p:cNvCxnSpPr>
          <p:nvPr/>
        </p:nvCxnSpPr>
        <p:spPr bwMode="auto">
          <a:xfrm>
            <a:off x="5277853" y="6382494"/>
            <a:ext cx="1042736" cy="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FE6B87-818E-4402-B9FE-24D2E21F15B4}"/>
              </a:ext>
            </a:extLst>
          </p:cNvPr>
          <p:cNvSpPr txBox="1"/>
          <p:nvPr/>
        </p:nvSpPr>
        <p:spPr>
          <a:xfrm>
            <a:off x="6825917" y="5553820"/>
            <a:ext cx="3334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unlock() - 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DB4A33-87D9-4939-A54F-2D384FABDFC2}"/>
              </a:ext>
            </a:extLst>
          </p:cNvPr>
          <p:cNvSpPr txBox="1"/>
          <p:nvPr/>
        </p:nvSpPr>
        <p:spPr>
          <a:xfrm>
            <a:off x="7512001" y="2258569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lock() - 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7943-B388-4528-A595-C39DD68399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CC90E-4F61-494B-ACAA-B5755CBE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Dijsktra’s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3591667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EA3-378D-419B-BD59-46FA6FCA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Peterson’s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520BA1D-2D78-4643-9D43-0F0A8DF9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977" y="2162367"/>
            <a:ext cx="9404017" cy="2862322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true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36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turn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36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&amp;&amp;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turn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1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busy wait </a:t>
            </a:r>
            <a:r>
              <a:rPr lang="en-US" altLang="en-US" sz="3600" dirty="0">
                <a:solidFill>
                  <a:srgbClr val="870E87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 ...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flag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</a:t>
            </a:r>
            <a:r>
              <a:rPr lang="en-US" altLang="en-US" sz="36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]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6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false</a:t>
            </a:r>
            <a:r>
              <a:rPr lang="en-US" altLang="en-US" sz="36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000" dirty="0"/>
              <a:t> </a:t>
            </a:r>
            <a:endParaRPr lang="en-US" altLang="en-US" sz="66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9853D-D04D-414F-8BAB-9A614BECA2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8710551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58CF-D4C1-47E6-AC13-13EBA8BA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assisted Solution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780E86-34F4-4682-948A-C5FA0389F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326" y="2644170"/>
            <a:ext cx="6609348" cy="156966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while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2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test_and_set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lock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))</a:t>
            </a:r>
            <a:r>
              <a:rPr lang="en-US" altLang="en-US" sz="32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696969"/>
                </a:solidFill>
                <a:latin typeface="Arial Unicode MS" panose="020B0604020202020204" pitchFamily="34" charset="-128"/>
              </a:rPr>
              <a:t>// critical section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lock </a:t>
            </a:r>
            <a:r>
              <a:rPr lang="en-US" altLang="en-US" sz="3200" dirty="0">
                <a:solidFill>
                  <a:srgbClr val="808030"/>
                </a:solidFill>
                <a:latin typeface="Arial Unicode MS" panose="020B0604020202020204" pitchFamily="34" charset="-128"/>
              </a:rPr>
              <a:t>=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32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3200" dirty="0">
                <a:solidFill>
                  <a:srgbClr val="00000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6000" dirty="0"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EB022-52A3-4B89-8CC0-544CA80F00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354020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218833" y="2308761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87647-FFDD-4A90-BCA1-5F5E956035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9208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0BB1-B290-42D4-8659-382171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Notații</a:t>
            </a:r>
            <a:r>
              <a:rPr lang="en-US" dirty="0"/>
              <a:t> </a:t>
            </a:r>
            <a:r>
              <a:rPr lang="en-US" dirty="0" err="1"/>
              <a:t>pseudocod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333E-6CE6-40C7-B4C2-C508ECC7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2312117"/>
            <a:ext cx="8524875" cy="5091113"/>
          </a:xfrm>
        </p:spPr>
        <p:txBody>
          <a:bodyPr/>
          <a:lstStyle/>
          <a:p>
            <a:pPr>
              <a:buFontTx/>
              <a:buNone/>
            </a:pPr>
            <a:r>
              <a:rPr lang="en-US" sz="3200" b="1" dirty="0">
                <a:latin typeface="Courier New" pitchFamily="49" charset="0"/>
                <a:cs typeface="Times New Roman" pitchFamily="18" charset="0"/>
              </a:rPr>
              <a:t>co</a:t>
            </a:r>
            <a:r>
              <a:rPr lang="en-US" sz="3200" dirty="0">
                <a:latin typeface="Courier New" pitchFamily="49" charset="0"/>
                <a:cs typeface="Times New Roman" pitchFamily="18" charset="0"/>
              </a:rPr>
              <a:t> S1 || S2 || ... || Sn </a:t>
            </a:r>
            <a:r>
              <a:rPr lang="en-US" sz="3200" b="1" dirty="0" err="1">
                <a:latin typeface="Courier New" pitchFamily="49" charset="0"/>
                <a:cs typeface="Times New Roman" pitchFamily="18" charset="0"/>
              </a:rPr>
              <a:t>oc</a:t>
            </a:r>
            <a:r>
              <a:rPr lang="en-US" sz="3200" dirty="0"/>
              <a:t> </a:t>
            </a:r>
          </a:p>
          <a:p>
            <a:pPr>
              <a:buFontTx/>
              <a:buNone/>
            </a:pPr>
            <a:r>
              <a:rPr lang="en-US" sz="3200" dirty="0">
                <a:latin typeface="Times Ro" pitchFamily="18" charset="0"/>
                <a:cs typeface="Times New Roman" pitchFamily="18" charset="0"/>
              </a:rPr>
              <a:t> </a:t>
            </a:r>
            <a:r>
              <a:rPr lang="en-US" sz="3200" dirty="0">
                <a:cs typeface="Times New Roman" pitchFamily="18" charset="0"/>
              </a:rPr>
              <a:t>Ex.1:</a:t>
            </a: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	  	x=0; y=0;</a:t>
            </a: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   	</a:t>
            </a:r>
            <a:r>
              <a:rPr lang="en-US" sz="3200" b="1" dirty="0">
                <a:latin typeface="Courier New" pitchFamily="49" charset="0"/>
              </a:rPr>
              <a:t>co</a:t>
            </a:r>
            <a:r>
              <a:rPr lang="en-US" sz="3200" dirty="0">
                <a:latin typeface="Courier New" pitchFamily="49" charset="0"/>
              </a:rPr>
              <a:t> x=x+1 || y=y+1 </a:t>
            </a:r>
            <a:r>
              <a:rPr lang="en-US" sz="3200" b="1" dirty="0" err="1">
                <a:latin typeface="Courier New" pitchFamily="49" charset="0"/>
              </a:rPr>
              <a:t>oc</a:t>
            </a:r>
            <a:endParaRPr lang="en-US" sz="32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3200" dirty="0">
                <a:latin typeface="Courier New" pitchFamily="49" charset="0"/>
              </a:rPr>
              <a:t>    	z=</a:t>
            </a:r>
            <a:r>
              <a:rPr lang="en-US" sz="3200" dirty="0" err="1">
                <a:latin typeface="Courier New" pitchFamily="49" charset="0"/>
              </a:rPr>
              <a:t>x+y</a:t>
            </a:r>
            <a:r>
              <a:rPr lang="en-US" sz="3200" dirty="0">
                <a:latin typeface="Courier New" pitchFamily="49" charset="0"/>
              </a:rPr>
              <a:t>;</a:t>
            </a:r>
          </a:p>
          <a:p>
            <a:pPr>
              <a:buFontTx/>
              <a:buNone/>
            </a:pPr>
            <a:endParaRPr lang="en-US" b="1" dirty="0">
              <a:solidFill>
                <a:srgbClr val="C00000"/>
              </a:solidFill>
              <a:latin typeface="Courier New" pitchFamily="49" charset="0"/>
              <a:cs typeface="Times New Roman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00801-8873-483F-9EB8-C3343D69B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altLang="ro-RO" dirty="0"/>
              <a:t>Cristian Chilipirea – </a:t>
            </a:r>
            <a:r>
              <a:rPr lang="en-US" altLang="ro-RO" dirty="0" err="1"/>
              <a:t>Arhitecturi</a:t>
            </a:r>
            <a:r>
              <a:rPr lang="en-US" altLang="ro-RO" dirty="0"/>
              <a:t> </a:t>
            </a:r>
            <a:r>
              <a:rPr lang="en-US" altLang="ro-RO" dirty="0" err="1"/>
              <a:t>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6685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7417" y="41939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0A6DD-5FFD-4139-8296-0B2CCD8CE4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575191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7417" y="419393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AD5F-FEB2-4A91-8ED8-DA9D60A366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6960139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516749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3702B-D3DD-4970-B9D9-E2ED87ACB647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FE818-FA08-4E2F-9348-ECF02B5EE4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475865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4143" y="233287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516749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5D1BAA-1D04-4863-9D63-93B636A21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91572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437021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DE5B84-C5F7-41A7-9756-85E23E7A50C3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9A52-8180-42A7-9673-824389E007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997229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0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4370218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CFDD9-35CC-4110-8CAD-9A9E7AB72E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807977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30C60-33FA-4E74-9D78-A8D68F8A787F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1936-40E5-4730-8C3C-629F668270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415877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2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153344" y="2332872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0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07657-CB46-4E4F-9B07-AAD9BAADA8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57471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1781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12CC8-CF74-42DB-B570-25C47FA045B4}"/>
              </a:ext>
            </a:extLst>
          </p:cNvPr>
          <p:cNvSpPr txBox="1"/>
          <p:nvPr/>
        </p:nvSpPr>
        <p:spPr>
          <a:xfrm>
            <a:off x="9846888" y="301268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8409-4880-418B-A700-FACA6747712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5618237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CFE-B372-4D06-B535-CD906B2AC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-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EB5BB-FF11-4845-AE17-EA29881F5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026" y="2308760"/>
            <a:ext cx="2910801" cy="3309054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load(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=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 + 2</a:t>
            </a:r>
          </a:p>
          <a:p>
            <a:pPr marL="0" indent="0">
              <a:buNone/>
            </a:pPr>
            <a:r>
              <a:rPr lang="en-US" sz="3200" b="1" dirty="0"/>
              <a:t>write(</a:t>
            </a:r>
            <a:r>
              <a:rPr lang="en-US" sz="3200" b="1" dirty="0">
                <a:solidFill>
                  <a:srgbClr val="00B0F0"/>
                </a:solidFill>
              </a:rPr>
              <a:t>a</a:t>
            </a:r>
            <a:r>
              <a:rPr lang="en-US" sz="3200" b="1" dirty="0"/>
              <a:t>, </a:t>
            </a:r>
            <a:r>
              <a:rPr lang="en-US" sz="3200" b="1" dirty="0" err="1">
                <a:solidFill>
                  <a:srgbClr val="00B050"/>
                </a:solidFill>
              </a:rPr>
              <a:t>eax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r>
              <a:rPr lang="en-US" sz="3200" b="1" dirty="0"/>
              <a:t>unlock(</a:t>
            </a:r>
            <a:r>
              <a:rPr lang="en-US" sz="3200" b="1" dirty="0" err="1"/>
              <a:t>locka</a:t>
            </a:r>
            <a:r>
              <a:rPr lang="en-US" sz="3200" b="1" dirty="0"/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DA020-F229-4B46-9B18-72D0F50178A0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09020"/>
            <a:ext cx="0" cy="283169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DCCC5C-9444-46C7-BE49-32BFEA22683A}"/>
              </a:ext>
            </a:extLst>
          </p:cNvPr>
          <p:cNvSpPr txBox="1">
            <a:spLocks/>
          </p:cNvSpPr>
          <p:nvPr/>
        </p:nvSpPr>
        <p:spPr bwMode="auto">
          <a:xfrm>
            <a:off x="2236450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54CB6-9A78-4879-93B9-5BC1F1A97340}"/>
              </a:ext>
            </a:extLst>
          </p:cNvPr>
          <p:cNvSpPr txBox="1">
            <a:spLocks/>
          </p:cNvSpPr>
          <p:nvPr/>
        </p:nvSpPr>
        <p:spPr bwMode="auto">
          <a:xfrm>
            <a:off x="8220757" y="1504335"/>
            <a:ext cx="2365118" cy="60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kern="0" dirty="0"/>
              <a:t>Thread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96608-BF92-4C55-AE99-5E9DF656041A}"/>
              </a:ext>
            </a:extLst>
          </p:cNvPr>
          <p:cNvSpPr/>
          <p:nvPr/>
        </p:nvSpPr>
        <p:spPr>
          <a:xfrm>
            <a:off x="5484294" y="1099364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a</a:t>
            </a:r>
            <a:r>
              <a:rPr lang="en-US" sz="3600" b="1" dirty="0"/>
              <a:t> = 4</a:t>
            </a:r>
            <a:endParaRPr lang="en-US"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7ACFD2-E0EB-4801-A009-B9F98C307226}"/>
              </a:ext>
            </a:extLst>
          </p:cNvPr>
          <p:cNvCxnSpPr>
            <a:cxnSpLocks/>
          </p:cNvCxnSpPr>
          <p:nvPr/>
        </p:nvCxnSpPr>
        <p:spPr bwMode="auto">
          <a:xfrm flipH="1">
            <a:off x="4601568" y="5640621"/>
            <a:ext cx="1312606" cy="0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85EDB-FD96-4A16-89FF-2C7BEF5D109A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617815"/>
            <a:ext cx="1371600" cy="8327"/>
          </a:xfrm>
          <a:prstGeom prst="straightConnector1">
            <a:avLst/>
          </a:prstGeom>
          <a:solidFill>
            <a:schemeClr val="accent1"/>
          </a:solidFill>
          <a:ln w="889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FCF6F-CE05-49D1-8D73-6511B9DFC35F}"/>
              </a:ext>
            </a:extLst>
          </p:cNvPr>
          <p:cNvSpPr/>
          <p:nvPr/>
        </p:nvSpPr>
        <p:spPr>
          <a:xfrm>
            <a:off x="2743096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C4FCA-92BA-4BAE-9C65-2655E1AC95F5}"/>
              </a:ext>
            </a:extLst>
          </p:cNvPr>
          <p:cNvSpPr/>
          <p:nvPr/>
        </p:nvSpPr>
        <p:spPr>
          <a:xfrm>
            <a:off x="7895199" y="5712480"/>
            <a:ext cx="1922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B050"/>
                </a:solidFill>
              </a:rPr>
              <a:t>eax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b="1" dirty="0"/>
              <a:t>= 2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CC934CA-913E-4D23-8C8D-750855DC6DA1}"/>
              </a:ext>
            </a:extLst>
          </p:cNvPr>
          <p:cNvSpPr txBox="1">
            <a:spLocks/>
          </p:cNvSpPr>
          <p:nvPr/>
        </p:nvSpPr>
        <p:spPr bwMode="auto">
          <a:xfrm>
            <a:off x="7590434" y="2216021"/>
            <a:ext cx="2910801" cy="330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b="1" kern="0"/>
              <a:t>lock(locka)</a:t>
            </a:r>
          </a:p>
          <a:p>
            <a:pPr marL="0" indent="0">
              <a:buNone/>
            </a:pPr>
            <a:r>
              <a:rPr lang="en-US" sz="3200" b="1" kern="0"/>
              <a:t>load(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=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 + 2</a:t>
            </a:r>
          </a:p>
          <a:p>
            <a:pPr marL="0" indent="0">
              <a:buNone/>
            </a:pPr>
            <a:r>
              <a:rPr lang="en-US" sz="3200" b="1" kern="0"/>
              <a:t>write(</a:t>
            </a:r>
            <a:r>
              <a:rPr lang="en-US" sz="3200" b="1" kern="0">
                <a:solidFill>
                  <a:srgbClr val="00B0F0"/>
                </a:solidFill>
              </a:rPr>
              <a:t>a</a:t>
            </a:r>
            <a:r>
              <a:rPr lang="en-US" sz="3200" b="1" kern="0"/>
              <a:t>, </a:t>
            </a:r>
            <a:r>
              <a:rPr lang="en-US" sz="3200" b="1" kern="0">
                <a:solidFill>
                  <a:srgbClr val="00B050"/>
                </a:solidFill>
              </a:rPr>
              <a:t>eax</a:t>
            </a:r>
            <a:r>
              <a:rPr lang="en-US" sz="3200" b="1" kern="0"/>
              <a:t>)</a:t>
            </a:r>
          </a:p>
          <a:p>
            <a:pPr marL="0" indent="0">
              <a:buNone/>
            </a:pPr>
            <a:r>
              <a:rPr lang="en-US" sz="3200" b="1" kern="0"/>
              <a:t>unlock(locka)</a:t>
            </a:r>
            <a:endParaRPr lang="en-US" sz="3200" b="1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A214-5BF7-424C-81EF-F3445E9A9D6D}"/>
              </a:ext>
            </a:extLst>
          </p:cNvPr>
          <p:cNvSpPr txBox="1"/>
          <p:nvPr/>
        </p:nvSpPr>
        <p:spPr>
          <a:xfrm>
            <a:off x="9067959" y="301268"/>
            <a:ext cx="13388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ED884-CCE5-4A6D-95F2-02E3C11766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ro-RO" altLang="ro-RO" dirty="0"/>
              <a:t>Cristian Chilipirea – Arhitecturi Paralele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65254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</TotalTime>
  <Words>8524</Words>
  <Application>Microsoft Office PowerPoint</Application>
  <PresentationFormat>Widescreen</PresentationFormat>
  <Paragraphs>2032</Paragraphs>
  <Slides>176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4" baseType="lpstr">
      <vt:lpstr>Arial</vt:lpstr>
      <vt:lpstr>Arial Unicode MS</vt:lpstr>
      <vt:lpstr>Calibri</vt:lpstr>
      <vt:lpstr>Consolas</vt:lpstr>
      <vt:lpstr>Courier New</vt:lpstr>
      <vt:lpstr>Times Ro</vt:lpstr>
      <vt:lpstr>Wingdings</vt:lpstr>
      <vt:lpstr>Office Theme</vt:lpstr>
      <vt:lpstr>Arhitecturi Paralele Pthread + Primitive sincronizare</vt:lpstr>
      <vt:lpstr>PowerPoint Presentation</vt:lpstr>
      <vt:lpstr>Tipuri de paralelism</vt:lpstr>
      <vt:lpstr>Tipuri de paralelism</vt:lpstr>
      <vt:lpstr>Tipuri de paralelism</vt:lpstr>
      <vt:lpstr>Tipuri de paralelism</vt:lpstr>
      <vt:lpstr>Tipuri de paralelism</vt:lpstr>
      <vt:lpstr>PowerPoint Presentation</vt:lpstr>
      <vt:lpstr>Notații pseudocod</vt:lpstr>
      <vt:lpstr>Notații pseudocod</vt:lpstr>
      <vt:lpstr>POSIX threads</vt:lpstr>
      <vt:lpstr>POSIX threads</vt:lpstr>
      <vt:lpstr>Compilare pthread</vt:lpstr>
      <vt:lpstr>Pthread</vt:lpstr>
      <vt:lpstr>Pthread</vt:lpstr>
      <vt:lpstr>Pthread</vt:lpstr>
      <vt:lpstr>Pthread</vt:lpstr>
      <vt:lpstr>Pthread</vt:lpstr>
      <vt:lpstr>PowerPoint Presentation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Pthread</vt:lpstr>
      <vt:lpstr>PowerPoint Presentation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Race condition</vt:lpstr>
      <vt:lpstr>Race condition</vt:lpstr>
      <vt:lpstr>Race condition</vt:lpstr>
      <vt:lpstr>Race condition</vt:lpstr>
      <vt:lpstr>Race condition</vt:lpstr>
      <vt:lpstr>Race condition</vt:lpstr>
      <vt:lpstr>PowerPoint Presentation</vt:lpstr>
      <vt:lpstr>Primitive de sincronizare Synchronization primitives</vt:lpstr>
      <vt:lpstr>Atomics</vt:lpstr>
      <vt:lpstr>Atomics</vt:lpstr>
      <vt:lpstr>Atomics</vt:lpstr>
      <vt:lpstr>Atomics</vt:lpstr>
      <vt:lpstr>Excludere mutuală Mutual exclusion - mutex</vt:lpstr>
      <vt:lpstr>Mutual exclusion - Dekker’s solution</vt:lpstr>
      <vt:lpstr>Mutual exclusion – Dijsktra’s Solution</vt:lpstr>
      <vt:lpstr>Dekker’s Solution</vt:lpstr>
      <vt:lpstr>Dijsktra’s Solution</vt:lpstr>
      <vt:lpstr>Peterson’s Solution</vt:lpstr>
      <vt:lpstr>Hardware assisted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Race condition - solution</vt:lpstr>
      <vt:lpstr>Mutex Pthread</vt:lpstr>
      <vt:lpstr>Mutex Pthread</vt:lpstr>
      <vt:lpstr>Mutex Pthread</vt:lpstr>
      <vt:lpstr>Mutex Pthread</vt:lpstr>
      <vt:lpstr>PowerPoint Presentation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</vt:lpstr>
      <vt:lpstr>Semaphore – A different way of thinking</vt:lpstr>
      <vt:lpstr>Semaphore – A different way of thinking</vt:lpstr>
      <vt:lpstr>Semaphore – A different way of thinking</vt:lpstr>
      <vt:lpstr>Semaphore – A different way of thinking</vt:lpstr>
      <vt:lpstr>Semaphore – A different way of thinking</vt:lpstr>
      <vt:lpstr>Semaphore – Signaling</vt:lpstr>
      <vt:lpstr>Semaphore – Signaling</vt:lpstr>
      <vt:lpstr>Semaphore – Signaling</vt:lpstr>
      <vt:lpstr>Semaphore – Signaling</vt:lpstr>
      <vt:lpstr>Semaphore – Signaling</vt:lpstr>
      <vt:lpstr>Semaphore – Signaling</vt:lpstr>
      <vt:lpstr>Semaphore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Barrier</vt:lpstr>
      <vt:lpstr>PowerPoint Presentation</vt:lpstr>
      <vt:lpstr>Unele probleme nu pot fi paralelizate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2021-10-10T18:25:49Z</dcterms:modified>
</cp:coreProperties>
</file>